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10287000" cx="18288000"/>
  <p:notesSz cx="6858000" cy="9144000"/>
  <p:embeddedFontLst>
    <p:embeddedFont>
      <p:font typeface="Nanum Gothic Coding"/>
      <p:regular r:id="rId62"/>
      <p:bold r:id="rId63"/>
    </p:embeddedFont>
    <p:embeddedFont>
      <p:font typeface="Nanum Gothic"/>
      <p:regular r:id="rId64"/>
      <p:bold r:id="rId65"/>
    </p:embeddedFont>
    <p:embeddedFont>
      <p:font typeface="NanumGothic ExtraBold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7" roundtripDataSignature="AMtx7mhaVRYDjBdDaoZkn11dlDiwLgP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anumGothicCoding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NanumGothic-regular.fntdata"/><Relationship Id="rId63" Type="http://schemas.openxmlformats.org/officeDocument/2006/relationships/font" Target="fonts/NanumGothicCoding-bold.fntdata"/><Relationship Id="rId22" Type="http://schemas.openxmlformats.org/officeDocument/2006/relationships/slide" Target="slides/slide17.xml"/><Relationship Id="rId66" Type="http://schemas.openxmlformats.org/officeDocument/2006/relationships/font" Target="fonts/NanumGothicExtraBold-bold.fntdata"/><Relationship Id="rId21" Type="http://schemas.openxmlformats.org/officeDocument/2006/relationships/slide" Target="slides/slide16.xml"/><Relationship Id="rId65" Type="http://schemas.openxmlformats.org/officeDocument/2006/relationships/font" Target="fonts/Nanum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bb03e8752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2bb03e8752_4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bda00b208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2bda00b208_1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bda00b208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2bda00b208_1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b976f8fa3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2b976f8fa3_2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bb03e8752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2bb03e8752_4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b976f8fa3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2b976f8fa3_2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b976f8fa3_2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2b976f8fa3_2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b976f8fa3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2b976f8fa3_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b976f8fa3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2b976f8fa3_5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b976f8fa3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2b976f8fa3_2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b976f8fa3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2b976f8fa3_5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b976f8fa3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2b976f8fa3_5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b976f8fa3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2b976f8fa3_5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bb03e87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2bb03e875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bb03e8752_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2bb03e8752_4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76f8fa3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관리자가 교사 계정 정보를 추가하는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교사의 아이디, 주민등록번호, 연락처, 이름을 올바르게 입력하면 저장 함수의 반환값인 ‘입력되었습니다.’ 문구가 출력되고 데이터가 삽입됩니다.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자료형이 틀리는 등의 오류가 있을 경우 예외처리를 통해 ‘입력에 실패하였습니다.’ 문구가 출력되고 데이터가 삽입되지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2b976f8fa3_2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b976f8fa3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2b976f8fa3_2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b976f8fa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한 과정이 끝난 후 수료 날짜를 지정하는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관리자가 update문으로 과정번호를 입력하여 수료 상태를 ‘졸업’으로 바꿀 때, 트리거를 이용해 </a:t>
            </a:r>
            <a:r>
              <a:rPr lang="en-US"/>
              <a:t>해당 학생이 들은 </a:t>
            </a:r>
            <a:r>
              <a:rPr lang="en-US"/>
              <a:t>과정의 종료일을 학생의 수료일로 지정합니다.</a:t>
            </a:r>
            <a:endParaRPr/>
          </a:p>
        </p:txBody>
      </p:sp>
      <p:sp>
        <p:nvSpPr>
          <p:cNvPr id="425" name="Google Shape;425;g22b976f8fa3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b976f8fa3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2b976f8fa3_2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bb03e8752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2bb03e8752_4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b976f8fa3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조회하고 싶은 과정과 교육생 번호를 입력하여 과정 내 모든 과목에 대한 성적을 출력하는 기능입니다.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교육생의 기초적인 정보와 과목별 필기, 실기 점수를 확인할 수 있고 아직 시험을 치지 않은 과목은 점수가 나오지 않습니다,  </a:t>
            </a:r>
            <a:endParaRPr/>
          </a:p>
        </p:txBody>
      </p:sp>
      <p:sp>
        <p:nvSpPr>
          <p:cNvPr id="438" name="Google Shape;438;g22b976f8fa3_2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b976f8fa3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2b976f8fa3_2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b976f8fa3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과목별로 교재 서명 여부를 확인하고 관리하는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과목 번호와 날짜를 입력받아 날짜를 기준으로 이전에 해당 과목의 교재 서명이  되어있지 않다면 서명을 받습니다.</a:t>
            </a:r>
            <a:r>
              <a:rPr lang="en-US"/>
              <a:t> </a:t>
            </a:r>
            <a:r>
              <a:rPr lang="en-US"/>
              <a:t>  </a:t>
            </a:r>
            <a:endParaRPr/>
          </a:p>
        </p:txBody>
      </p:sp>
      <p:sp>
        <p:nvSpPr>
          <p:cNvPr id="454" name="Google Shape;454;g22b976f8fa3_2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b976f8fa3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2b976f8fa3_2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bb03e875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특정 교사가 강의한 과목</a:t>
            </a:r>
            <a:r>
              <a:rPr lang="en-US"/>
              <a:t>에 대한 정보를 조회하는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과거에 강의한 과목, 현재 강의 중인 과목, 앞으로 강의 할 과목에 대한 정보를 확인할 수 있습니다.</a:t>
            </a:r>
            <a:endParaRPr/>
          </a:p>
        </p:txBody>
      </p:sp>
      <p:sp>
        <p:nvSpPr>
          <p:cNvPr id="470" name="Google Shape;470;g22bb03e8752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bb03e8752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2bb03e8752_4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2bb03e875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특정 과정에서 운영되는 과목에 관한 정보를 조회하는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과정 번호를 입력하면 해당 과정명과 해당 과정에 속한 과목명, 과목 시작일, 과목 종료일, 사용되는 교재명, 가르치는 교사명을 확인할 수 있습니다.</a:t>
            </a:r>
            <a:endParaRPr/>
          </a:p>
        </p:txBody>
      </p:sp>
      <p:sp>
        <p:nvSpPr>
          <p:cNvPr id="489" name="Google Shape;489;g22bb03e8752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bb03e8752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2bb03e8752_4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bb03e875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관리자가 특정 교육생 번호를 선택 시 교육생이 수강했거나 수강중인 과정의 기본 정보를 출력해주는 기능을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where 절 조건에 조회하고 싶은 교육생의 번호를 입력하면 해당 교육생이 수강한 과목의 기본정보와 수료상태 및 중도탈락 여부가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2bb03e8752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bb03e875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입력한 학생의 상태에 따라 졸업, 수강중, 중도탈락이 출력됩니다.</a:t>
            </a:r>
            <a:endParaRPr/>
          </a:p>
        </p:txBody>
      </p:sp>
      <p:sp>
        <p:nvSpPr>
          <p:cNvPr id="520" name="Google Shape;520;g22bb03e8752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bda00b20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완진 </a:t>
            </a:r>
            <a:endParaRPr/>
          </a:p>
        </p:txBody>
      </p:sp>
      <p:sp>
        <p:nvSpPr>
          <p:cNvPr id="532" name="Google Shape;532;g22bda00b208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2bda00b20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2bda00b208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b976f8fa3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-- 과목번호, 교육생번호에 따른 출결정보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왼쪽은 생성코드 , 오른쪽은 실행코드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53" name="Google Shape;553;g22b976f8fa3_2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b976f8fa3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2b976f8fa3_2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b976f8fa3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2b976f8fa3_2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b976f8fa3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2b976f8fa3_2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b976f8fa3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교사가 각 과정별 교육생들의 취업률을 조회할 수 있는 기능을 프로시저로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선언부에서 과정번호를 매개변수로 선언하고, 취업률을 지역변수로 선언한 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실행부에서 교육생의 수강여부가 = 'Y'인 교육생의 개수를 구한뒤 이를 토대로 취업률을 계산하는 코드를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실행하게끔 프로시저를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호출코드에서 조회하고 싶은 과정 번호를 입력하면 해당 과정의 취업률이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2b976f8fa3_2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b976f8fa3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2b976f8fa3_2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2bb03e875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교사가 자신이 가르친 과정에 대해 교육생들이 입력한 강의평가를 조회할 수 있는 기능을 프로시저로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선언부에서 교사번호를  매개변수로 입력받아 호출코드에서 교사 본인의 번호를 입력하면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본인이 가르친 모든 과정에 대한 교육생들의 강의평가가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2bb03e8752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bb03e875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1번 교사가 가르친 모든 과정에 대한 강의평가가 출력됩니다.</a:t>
            </a:r>
            <a:endParaRPr/>
          </a:p>
        </p:txBody>
      </p:sp>
      <p:sp>
        <p:nvSpPr>
          <p:cNvPr id="607" name="Google Shape;607;g22bb03e8752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b976f8d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2b976f8da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2b976f8fa3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완진</a:t>
            </a:r>
            <a:endParaRPr/>
          </a:p>
        </p:txBody>
      </p:sp>
      <p:sp>
        <p:nvSpPr>
          <p:cNvPr id="616" name="Google Shape;616;g22b976f8fa3_2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b976f8fa3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2b976f8fa3_2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b976f8fa3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교육생이 본인의 계정으로 로그인 할 수 있는 기능을 프로시저로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선언부에서 비밀번호로 활용할 교육생의 주민등록번호를 매개변수로 선언한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실행부에서 where 조건을 통해 매개변수로 주민등록번호 뒷자리 7자리를 입력하면 교육생 본인의 정보가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출력되도록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호출코드에서 교육생 본인의 주민등록번호 뒷자리를 입력하면 본인정보가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2b976f8fa3_2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b976f8fa3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2b976f8fa3_2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b976f8fa3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교육생이 본인의 입/퇴실 시간을 조회할 수 있는 기능을 프로시저로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선언부에서 날짜와 교육생번호를 매개변수로 선언한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실행부에서 커서를 통해 매개변수로 입력받은 날짜 및 교육생번호와 일치하는 항목을 찾도록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호출코드에서 조회하고자 하는 날짜와 교육생 본인의 번호를 입력하면 해당 날짜의 입/퇴실 시간이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2b976f8fa3_2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bb03e875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bb03e8752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b976f8da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2b976f8da0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bb03e8752_4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2bb03e8752_4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i="0" sz="4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"/>
              <a:buChar char="•"/>
              <a:defRPr i="0" sz="3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–"/>
              <a:defRPr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i="0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–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»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Vzvqr6tHUIJzdlkHfAmpeCPdMS06UHEw/view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W-PUdohUNQfqq5OLdWpeO5EpdtZ1tSt2/view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_ihj6W7C6bdPSVOFFSBSqIJ5mwTD24fW/view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4UPrroxfNaUONwZuWMmj1zyclH2JNqF8/view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H7djudmdIeGVhvrWDJ_AqOLdnuO10kZy/view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pMl47XHI1EENzsFsf2BpzZVYkbjZmFrl/view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H_p7gABAE4Q" TargetMode="External"/><Relationship Id="rId4" Type="http://schemas.openxmlformats.org/officeDocument/2006/relationships/image" Target="../media/image1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RvWCn8JA7t90BuqGcKfuKod5vZ1yrPpU/view" TargetMode="External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LCSRBYRipTo" TargetMode="External"/><Relationship Id="rId4" Type="http://schemas.openxmlformats.org/officeDocument/2006/relationships/image" Target="../media/image2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youtube.com/watch?v=qJ_q_4A2Dqg" TargetMode="External"/><Relationship Id="rId4" Type="http://schemas.openxmlformats.org/officeDocument/2006/relationships/image" Target="../media/image2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54450" y="3660750"/>
            <a:ext cx="18179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19191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데이터베이스 프로젝트</a:t>
            </a:r>
            <a:endParaRPr sz="10000">
              <a:solidFill>
                <a:srgbClr val="19191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744010" y="8204513"/>
            <a:ext cx="1545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322C2C"/>
                </a:solidFill>
                <a:latin typeface="Nanum Gothic"/>
                <a:ea typeface="Nanum Gothic"/>
                <a:cs typeface="Nanum Gothic"/>
                <a:sym typeface="Nanum Gothic"/>
              </a:rPr>
              <a:t>3조: 연진섭, 김완진, 김재욱, 한효원</a:t>
            </a:r>
            <a:endParaRPr b="1" sz="4500">
              <a:solidFill>
                <a:srgbClr val="322C2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0" y="905988"/>
            <a:ext cx="6225800" cy="46693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8291065" y="5504850"/>
            <a:ext cx="7588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41350" lvl="0" marL="457200" marR="0" rtl="0" algn="ctr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Nanum Gothic"/>
              <a:buChar char="-"/>
            </a:pPr>
            <a:r>
              <a:rPr b="1" lang="en-US" sz="6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교육 관리 시스템</a:t>
            </a:r>
            <a:endParaRPr b="1" sz="6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12610" l="40542" r="18355" t="49082"/>
          <a:stretch/>
        </p:blipFill>
        <p:spPr>
          <a:xfrm>
            <a:off x="3765375" y="7927425"/>
            <a:ext cx="1337825" cy="12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63B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bb03e8752_4_232"/>
          <p:cNvSpPr txBox="1"/>
          <p:nvPr/>
        </p:nvSpPr>
        <p:spPr>
          <a:xfrm>
            <a:off x="-152402" y="3035550"/>
            <a:ext cx="18288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데이터 구조</a:t>
            </a:r>
            <a:endParaRPr sz="3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88" name="Google Shape;288;g22bb03e8752_4_232"/>
          <p:cNvGrpSpPr/>
          <p:nvPr/>
        </p:nvGrpSpPr>
        <p:grpSpPr>
          <a:xfrm>
            <a:off x="6791599" y="6663400"/>
            <a:ext cx="4704796" cy="1112449"/>
            <a:chOff x="-7" y="0"/>
            <a:chExt cx="4389212" cy="1483265"/>
          </a:xfrm>
        </p:grpSpPr>
        <p:sp>
          <p:nvSpPr>
            <p:cNvPr id="289" name="Google Shape;289;g22bb03e8752_4_232"/>
            <p:cNvSpPr/>
            <p:nvPr/>
          </p:nvSpPr>
          <p:spPr>
            <a:xfrm>
              <a:off x="-7" y="0"/>
              <a:ext cx="4389207" cy="1483265"/>
            </a:xfrm>
            <a:custGeom>
              <a:rect b="b" l="l" r="r" t="t"/>
              <a:pathLst>
                <a:path extrusionOk="0" h="1913890" w="7345953">
                  <a:moveTo>
                    <a:pt x="0" y="0"/>
                  </a:moveTo>
                  <a:lnTo>
                    <a:pt x="0" y="1913890"/>
                  </a:lnTo>
                  <a:lnTo>
                    <a:pt x="7345953" y="1913890"/>
                  </a:lnTo>
                  <a:lnTo>
                    <a:pt x="7345953" y="0"/>
                  </a:lnTo>
                  <a:lnTo>
                    <a:pt x="0" y="0"/>
                  </a:lnTo>
                  <a:close/>
                  <a:moveTo>
                    <a:pt x="728499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7284993" y="59690"/>
                  </a:lnTo>
                  <a:lnTo>
                    <a:pt x="7284993" y="1852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0" name="Google Shape;290;g22bb03e8752_4_232"/>
            <p:cNvSpPr txBox="1"/>
            <p:nvPr/>
          </p:nvSpPr>
          <p:spPr>
            <a:xfrm>
              <a:off x="41605" y="190433"/>
              <a:ext cx="43476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1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ERD</a:t>
              </a:r>
              <a:endParaRPr b="1" sz="5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개념적 모델링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775" y="1609475"/>
            <a:ext cx="14364987" cy="86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bda00b208_15_3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성적 초안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3" name="Google Shape;303;g22bda00b208_15_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2bda00b208_15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324" y="2311975"/>
            <a:ext cx="14871850" cy="70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2bda00b208_15_3"/>
          <p:cNvSpPr/>
          <p:nvPr/>
        </p:nvSpPr>
        <p:spPr>
          <a:xfrm>
            <a:off x="2018200" y="7955275"/>
            <a:ext cx="13480800" cy="5094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bda00b208_15_10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수료 상태 초안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1" name="Google Shape;311;g22bda00b208_15_10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2bda00b208_15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975" y="1520925"/>
            <a:ext cx="11920732" cy="87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2bda00b208_15_10"/>
          <p:cNvSpPr/>
          <p:nvPr/>
        </p:nvSpPr>
        <p:spPr>
          <a:xfrm>
            <a:off x="3130800" y="2328750"/>
            <a:ext cx="11521500" cy="29133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b976f8fa3_2_321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전체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9" name="Google Shape;319;g22b976f8fa3_2_321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2b976f8fa3_2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800" y="1609475"/>
            <a:ext cx="16123725" cy="86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bb03e8752_4_84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교육생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6" name="Google Shape;326;g22bb03e8752_4_84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2bb03e8752_4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902" y="1790900"/>
            <a:ext cx="14099450" cy="8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b976f8fa3_2_426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신청인, 면접, 선발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3" name="Google Shape;333;g22b976f8fa3_2_426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2b976f8fa3_2_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325" y="1842100"/>
            <a:ext cx="15009355" cy="844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b976f8fa3_2_453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과정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g22b976f8fa3_2_45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2b976f8fa3_2_453"/>
          <p:cNvSpPr txBox="1"/>
          <p:nvPr/>
        </p:nvSpPr>
        <p:spPr>
          <a:xfrm>
            <a:off x="7644000" y="433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22b976f8fa3_2_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4275"/>
            <a:ext cx="18287999" cy="761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b976f8fa3_5_7"/>
          <p:cNvSpPr txBox="1"/>
          <p:nvPr/>
        </p:nvSpPr>
        <p:spPr>
          <a:xfrm>
            <a:off x="1796327" y="366525"/>
            <a:ext cx="1649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강의실, 과정 평가, 과정별 과목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8" name="Google Shape;348;g22b976f8fa3_5_7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2b976f8fa3_5_7"/>
          <p:cNvSpPr txBox="1"/>
          <p:nvPr/>
        </p:nvSpPr>
        <p:spPr>
          <a:xfrm>
            <a:off x="7644000" y="433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g22b976f8fa3_5_7"/>
          <p:cNvPicPr preferRelativeResize="0"/>
          <p:nvPr/>
        </p:nvPicPr>
        <p:blipFill rotWithShape="1">
          <a:blip r:embed="rId4">
            <a:alphaModFix/>
          </a:blip>
          <a:srcRect b="2922" l="0" r="0" t="0"/>
          <a:stretch/>
        </p:blipFill>
        <p:spPr>
          <a:xfrm>
            <a:off x="0" y="3743525"/>
            <a:ext cx="18288000" cy="37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b976f8fa3_5_25"/>
          <p:cNvSpPr txBox="1"/>
          <p:nvPr/>
        </p:nvSpPr>
        <p:spPr>
          <a:xfrm>
            <a:off x="1796327" y="366525"/>
            <a:ext cx="1649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58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과목, 과목별 교재, 교재, 교재 서명</a:t>
            </a:r>
            <a:endParaRPr sz="5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g22b976f8fa3_5_2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2b976f8fa3_5_25"/>
          <p:cNvSpPr txBox="1"/>
          <p:nvPr/>
        </p:nvSpPr>
        <p:spPr>
          <a:xfrm>
            <a:off x="7644000" y="433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g22b976f8fa3_5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375" y="1609475"/>
            <a:ext cx="11140362" cy="8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/>
          <p:nvPr/>
        </p:nvSpPr>
        <p:spPr>
          <a:xfrm>
            <a:off x="10948075" y="0"/>
            <a:ext cx="7368600" cy="10287000"/>
          </a:xfrm>
          <a:prstGeom prst="rect">
            <a:avLst/>
          </a:prstGeom>
          <a:solidFill>
            <a:srgbClr val="DAE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11824" l="0" r="0" t="9657"/>
          <a:stretch/>
        </p:blipFill>
        <p:spPr>
          <a:xfrm>
            <a:off x="10948075" y="76200"/>
            <a:ext cx="7368600" cy="102854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3017746" y="4608250"/>
            <a:ext cx="942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3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요구분석 개요</a:t>
            </a:r>
            <a:endParaRPr b="1" sz="5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347850" y="687500"/>
            <a:ext cx="2417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9191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017746" y="6351670"/>
            <a:ext cx="942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3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</a:t>
            </a:r>
            <a:endParaRPr b="1" sz="5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3017746" y="8019039"/>
            <a:ext cx="942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3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및 시연</a:t>
            </a:r>
            <a:endParaRPr b="1" sz="5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16277" l="14967" r="20127" t="22207"/>
          <a:stretch/>
        </p:blipFill>
        <p:spPr>
          <a:xfrm>
            <a:off x="659825" y="422575"/>
            <a:ext cx="1611825" cy="153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>
            <a:off x="1832850" y="4902402"/>
            <a:ext cx="381305" cy="381305"/>
            <a:chOff x="0" y="0"/>
            <a:chExt cx="508406" cy="508406"/>
          </a:xfrm>
        </p:grpSpPr>
        <p:sp>
          <p:nvSpPr>
            <p:cNvPr id="101" name="Google Shape;101;p3"/>
            <p:cNvSpPr/>
            <p:nvPr/>
          </p:nvSpPr>
          <p:spPr>
            <a:xfrm>
              <a:off x="57233" y="56351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0" y="0"/>
              <a:ext cx="508406" cy="508406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1832850" y="6638301"/>
            <a:ext cx="381305" cy="381305"/>
            <a:chOff x="0" y="0"/>
            <a:chExt cx="508406" cy="508406"/>
          </a:xfrm>
        </p:grpSpPr>
        <p:sp>
          <p:nvSpPr>
            <p:cNvPr id="104" name="Google Shape;104;p3"/>
            <p:cNvSpPr/>
            <p:nvPr/>
          </p:nvSpPr>
          <p:spPr>
            <a:xfrm>
              <a:off x="57233" y="56351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0" y="0"/>
              <a:ext cx="508406" cy="508406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1832850" y="8298000"/>
            <a:ext cx="381305" cy="381305"/>
            <a:chOff x="0" y="0"/>
            <a:chExt cx="508406" cy="508406"/>
          </a:xfrm>
        </p:grpSpPr>
        <p:sp>
          <p:nvSpPr>
            <p:cNvPr id="107" name="Google Shape;107;p3"/>
            <p:cNvSpPr/>
            <p:nvPr/>
          </p:nvSpPr>
          <p:spPr>
            <a:xfrm>
              <a:off x="57233" y="56351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0" y="0"/>
              <a:ext cx="508406" cy="508406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1832850" y="3286689"/>
            <a:ext cx="381305" cy="381305"/>
            <a:chOff x="0" y="0"/>
            <a:chExt cx="508406" cy="508406"/>
          </a:xfrm>
        </p:grpSpPr>
        <p:sp>
          <p:nvSpPr>
            <p:cNvPr id="110" name="Google Shape;110;p3"/>
            <p:cNvSpPr/>
            <p:nvPr/>
          </p:nvSpPr>
          <p:spPr>
            <a:xfrm>
              <a:off x="57233" y="56351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0" y="0"/>
              <a:ext cx="508406" cy="508406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363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 txBox="1"/>
          <p:nvPr/>
        </p:nvSpPr>
        <p:spPr>
          <a:xfrm>
            <a:off x="2941550" y="2900150"/>
            <a:ext cx="539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b="1" lang="en-US" sz="63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개요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b976f8fa3_2_338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성적 최종본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4" name="Google Shape;364;g22b976f8fa3_2_338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2b976f8fa3_2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225" y="1609476"/>
            <a:ext cx="9000569" cy="867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2b976f8fa3_2_338"/>
          <p:cNvSpPr/>
          <p:nvPr/>
        </p:nvSpPr>
        <p:spPr>
          <a:xfrm>
            <a:off x="5080875" y="1699600"/>
            <a:ext cx="5206200" cy="22005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2b976f8fa3_2_338"/>
          <p:cNvSpPr/>
          <p:nvPr/>
        </p:nvSpPr>
        <p:spPr>
          <a:xfrm>
            <a:off x="5080875" y="7970525"/>
            <a:ext cx="5206200" cy="22005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b976f8fa3_5_61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교사, 강의가능과목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3" name="Google Shape;373;g22b976f8fa3_5_61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2b976f8fa3_5_61"/>
          <p:cNvSpPr txBox="1"/>
          <p:nvPr/>
        </p:nvSpPr>
        <p:spPr>
          <a:xfrm>
            <a:off x="7644000" y="4330350"/>
            <a:ext cx="67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g22b976f8fa3_5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875" y="2154725"/>
            <a:ext cx="15494240" cy="81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b976f8fa3_5_73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관리자, 멤버정보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1" name="Google Shape;381;g22b976f8fa3_5_7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2b976f8fa3_5_73"/>
          <p:cNvSpPr txBox="1"/>
          <p:nvPr/>
        </p:nvSpPr>
        <p:spPr>
          <a:xfrm>
            <a:off x="7644000" y="433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22b976f8fa3_5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313" y="1609475"/>
            <a:ext cx="9391381" cy="8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b976f8fa3_5_85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출결, 수료상태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9" name="Google Shape;389;g22b976f8fa3_5_8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2b976f8fa3_5_85"/>
          <p:cNvSpPr txBox="1"/>
          <p:nvPr/>
        </p:nvSpPr>
        <p:spPr>
          <a:xfrm>
            <a:off x="7644000" y="4330350"/>
            <a:ext cx="50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g22b976f8fa3_5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8" y="1595538"/>
            <a:ext cx="18170227" cy="871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bb03e8752_1_10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- 국민취업지원제도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7" name="Google Shape;397;g22bb03e8752_1_10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2bb03e8752_1_10"/>
          <p:cNvSpPr txBox="1"/>
          <p:nvPr/>
        </p:nvSpPr>
        <p:spPr>
          <a:xfrm>
            <a:off x="7644000" y="4330350"/>
            <a:ext cx="50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g22bb03e8752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988" y="2808475"/>
            <a:ext cx="8332025" cy="53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63B4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bb03e8752_4_239"/>
          <p:cNvSpPr txBox="1"/>
          <p:nvPr/>
        </p:nvSpPr>
        <p:spPr>
          <a:xfrm>
            <a:off x="-259175" y="3035550"/>
            <a:ext cx="18394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 업무SQL 및 시연</a:t>
            </a:r>
            <a:endParaRPr sz="3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05" name="Google Shape;405;g22bb03e8752_4_239"/>
          <p:cNvGrpSpPr/>
          <p:nvPr/>
        </p:nvGrpSpPr>
        <p:grpSpPr>
          <a:xfrm>
            <a:off x="5522237" y="6663400"/>
            <a:ext cx="7243516" cy="1112449"/>
            <a:chOff x="-7" y="0"/>
            <a:chExt cx="4389212" cy="1483265"/>
          </a:xfrm>
        </p:grpSpPr>
        <p:sp>
          <p:nvSpPr>
            <p:cNvPr id="406" name="Google Shape;406;g22bb03e8752_4_239"/>
            <p:cNvSpPr/>
            <p:nvPr/>
          </p:nvSpPr>
          <p:spPr>
            <a:xfrm>
              <a:off x="-7" y="0"/>
              <a:ext cx="4389207" cy="1483265"/>
            </a:xfrm>
            <a:custGeom>
              <a:rect b="b" l="l" r="r" t="t"/>
              <a:pathLst>
                <a:path extrusionOk="0" h="1913890" w="7345953">
                  <a:moveTo>
                    <a:pt x="0" y="0"/>
                  </a:moveTo>
                  <a:lnTo>
                    <a:pt x="0" y="1913890"/>
                  </a:lnTo>
                  <a:lnTo>
                    <a:pt x="7345953" y="1913890"/>
                  </a:lnTo>
                  <a:lnTo>
                    <a:pt x="7345953" y="0"/>
                  </a:lnTo>
                  <a:lnTo>
                    <a:pt x="0" y="0"/>
                  </a:lnTo>
                  <a:close/>
                  <a:moveTo>
                    <a:pt x="728499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7284993" y="59690"/>
                  </a:lnTo>
                  <a:lnTo>
                    <a:pt x="7284993" y="1852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7" name="Google Shape;407;g22bb03e8752_4_239"/>
            <p:cNvSpPr txBox="1"/>
            <p:nvPr/>
          </p:nvSpPr>
          <p:spPr>
            <a:xfrm>
              <a:off x="41605" y="190433"/>
              <a:ext cx="43476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1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ANSI-SQL, PL/SQL</a:t>
              </a:r>
              <a:endParaRPr b="1" sz="5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b976f8fa3_2_295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2b976f8fa3_2_295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교사 계정 관리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4" name="Google Shape;414;g22b976f8fa3_2_29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2b976f8fa3_2_295"/>
          <p:cNvSpPr txBox="1"/>
          <p:nvPr/>
        </p:nvSpPr>
        <p:spPr>
          <a:xfrm>
            <a:off x="615750" y="2246150"/>
            <a:ext cx="83190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function fnTeacherInfoI_h 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pId varchar2,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pSsn varchar2,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pTel varchar2,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pName varchar2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) return varchar2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is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insert into tblMemberInfo(memberInfo_seq, memberInfoid)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values((select max(memberinfo_seq) from tblMemberinfo) + 1, pId);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insert into tblTeacher(teacher_seq, memberinfo_seq, teacherSsn, teacherTel, teacherName)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values((select max(teacher_seq) from tblTeacher) + 1, (select max(memberinfo_seq) from tblMemberinfo), pSsn, pTel, pName);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return '입력되었습니다.';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6" name="Google Shape;416;g22b976f8fa3_2_295"/>
          <p:cNvSpPr txBox="1"/>
          <p:nvPr/>
        </p:nvSpPr>
        <p:spPr>
          <a:xfrm>
            <a:off x="9353250" y="2378025"/>
            <a:ext cx="8915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declare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result varchar2(200);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result := fnTeacherInfoI_h('teachermmmmmmm', '850624-2486218', '010-7561-4523', '정소율');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dbms_output.put_line(result);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exception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when others then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dbms_output.put_line('입력에 실패하였습니다.');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17" name="Google Shape;417;g22b976f8fa3_2_295"/>
          <p:cNvCxnSpPr/>
          <p:nvPr/>
        </p:nvCxnSpPr>
        <p:spPr>
          <a:xfrm flipH="1" rot="10800000">
            <a:off x="9117750" y="2039760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2b976f8fa3_2_253" title="1 시연 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8275"/>
            <a:ext cx="18288000" cy="97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b976f8fa3_2_75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2b976f8fa3_2_75"/>
          <p:cNvSpPr txBox="1"/>
          <p:nvPr/>
        </p:nvSpPr>
        <p:spPr>
          <a:xfrm>
            <a:off x="1729591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수료 날짜 지정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9" name="Google Shape;429;g22b976f8fa3_2_7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2b976f8fa3_2_75"/>
          <p:cNvSpPr txBox="1"/>
          <p:nvPr/>
        </p:nvSpPr>
        <p:spPr>
          <a:xfrm>
            <a:off x="5204200" y="2530850"/>
            <a:ext cx="7743600" cy="7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trigger trgEndDate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before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update of certificateDetail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on tblCertificate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for each row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declare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vcurrEndDate date;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select c.curriculumEnd into vcurrEndDate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from tblCurriculum c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inner join vwSelectInfo v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on c.curriculum_seq = v.curriculum_seq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where v.student_seq = :new.student_seq;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if :new.certificateDetail = '졸업' then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:new.certificateDate := vcurrEndDate;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end if;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 trgEndDate;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2b976f8fa3_2_256" title="2. 시연 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200"/>
            <a:ext cx="18288000" cy="97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63B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bb03e8752_4_142"/>
          <p:cNvSpPr txBox="1"/>
          <p:nvPr/>
        </p:nvSpPr>
        <p:spPr>
          <a:xfrm>
            <a:off x="3093155" y="3035560"/>
            <a:ext cx="12101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3185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500"/>
              <a:buFont typeface="NanumGothic ExtraBold"/>
              <a:buAutoNum type="arabicPeriod"/>
            </a:pP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개요</a:t>
            </a:r>
            <a:endParaRPr sz="3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8" name="Google Shape;118;g22bb03e8752_4_142"/>
          <p:cNvGrpSpPr/>
          <p:nvPr/>
        </p:nvGrpSpPr>
        <p:grpSpPr>
          <a:xfrm>
            <a:off x="6004837" y="6683325"/>
            <a:ext cx="6278322" cy="1112449"/>
            <a:chOff x="-7" y="0"/>
            <a:chExt cx="4389207" cy="1483265"/>
          </a:xfrm>
        </p:grpSpPr>
        <p:sp>
          <p:nvSpPr>
            <p:cNvPr id="119" name="Google Shape;119;g22bb03e8752_4_142"/>
            <p:cNvSpPr/>
            <p:nvPr/>
          </p:nvSpPr>
          <p:spPr>
            <a:xfrm>
              <a:off x="-7" y="0"/>
              <a:ext cx="4389207" cy="1483265"/>
            </a:xfrm>
            <a:custGeom>
              <a:rect b="b" l="l" r="r" t="t"/>
              <a:pathLst>
                <a:path extrusionOk="0" h="1913890" w="7345953">
                  <a:moveTo>
                    <a:pt x="0" y="0"/>
                  </a:moveTo>
                  <a:lnTo>
                    <a:pt x="0" y="1913890"/>
                  </a:lnTo>
                  <a:lnTo>
                    <a:pt x="7345953" y="1913890"/>
                  </a:lnTo>
                  <a:lnTo>
                    <a:pt x="7345953" y="0"/>
                  </a:lnTo>
                  <a:lnTo>
                    <a:pt x="0" y="0"/>
                  </a:lnTo>
                  <a:close/>
                  <a:moveTo>
                    <a:pt x="728499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7284993" y="59690"/>
                  </a:lnTo>
                  <a:lnTo>
                    <a:pt x="7284993" y="1852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g22bb03e8752_4_142"/>
            <p:cNvSpPr txBox="1"/>
            <p:nvPr/>
          </p:nvSpPr>
          <p:spPr>
            <a:xfrm>
              <a:off x="790151" y="190442"/>
              <a:ext cx="28089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1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기간, 업무분담</a:t>
              </a:r>
              <a:endParaRPr b="1" sz="5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b976f8fa3_2_147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2b976f8fa3_2_147"/>
          <p:cNvSpPr txBox="1"/>
          <p:nvPr/>
        </p:nvSpPr>
        <p:spPr>
          <a:xfrm>
            <a:off x="1796326" y="366525"/>
            <a:ext cx="1385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교육생 성적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2" name="Google Shape;442;g22b976f8fa3_2_147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2b976f8fa3_2_147"/>
          <p:cNvSpPr txBox="1"/>
          <p:nvPr/>
        </p:nvSpPr>
        <p:spPr>
          <a:xfrm>
            <a:off x="5675150" y="3476100"/>
            <a:ext cx="83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g22b976f8fa3_2_147"/>
          <p:cNvSpPr txBox="1"/>
          <p:nvPr/>
        </p:nvSpPr>
        <p:spPr>
          <a:xfrm>
            <a:off x="264825" y="2529900"/>
            <a:ext cx="11331000" cy="7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procStudentScoreInfo_u(pcurNum in number, pstudentNum in number)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aapplicantName tblApplicant.applicantName%type;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aapplicantSsn  tblApplicant.applicantSsn%type;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ccurriculumName tblCurriculum.curriculumName%type;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					. . .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where curri.curriculum_seq = pcurNum and stu.student_seq = pstudentNum;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						. . .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dbms_output.put_line('교육생 번호: ' || sstudent_seq  || ', 교육생 이름: ' || aapplicantName || ', 주민번호: ' || aapplicantSsn || ', 과정명: ' || ccurriculumName || ', 과정 시작일: ' || ccurriculumStart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. . .    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end loop;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close vcursor;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 procStudentScoreInfo_u;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45" name="Google Shape;445;g22b976f8fa3_2_147"/>
          <p:cNvSpPr txBox="1"/>
          <p:nvPr/>
        </p:nvSpPr>
        <p:spPr>
          <a:xfrm>
            <a:off x="12488000" y="4706125"/>
            <a:ext cx="581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begin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procStudentScoreInfo_u(30, 893);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end procStudentScoreInfo_u;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6" name="Google Shape;446;g22b976f8fa3_2_147"/>
          <p:cNvCxnSpPr/>
          <p:nvPr/>
        </p:nvCxnSpPr>
        <p:spPr>
          <a:xfrm flipH="1" rot="10800000">
            <a:off x="11890550" y="1955010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2b976f8fa3_2_259" title="제목 없는 동영상 - Clipchamp 제작_16807939618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200"/>
            <a:ext cx="18288000" cy="97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b976f8fa3_2_155"/>
          <p:cNvSpPr/>
          <p:nvPr/>
        </p:nvSpPr>
        <p:spPr>
          <a:xfrm>
            <a:off x="4275" y="1609475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2b976f8fa3_2_155"/>
          <p:cNvSpPr txBox="1"/>
          <p:nvPr/>
        </p:nvSpPr>
        <p:spPr>
          <a:xfrm>
            <a:off x="1796326" y="366525"/>
            <a:ext cx="14399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과목별 교재 관리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8" name="Google Shape;458;g22b976f8fa3_2_15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2b976f8fa3_2_155"/>
          <p:cNvSpPr txBox="1"/>
          <p:nvPr/>
        </p:nvSpPr>
        <p:spPr>
          <a:xfrm>
            <a:off x="437000" y="1893925"/>
            <a:ext cx="12449700" cy="7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procUpdate_bookSign_u(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psuject_seq in tblSubject.subject_seq%type,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ptoday in date default sysdate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for temp in 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select bs.book_seq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from tblCursub cs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inner join tblSubBook sb on cs.subject_seq = sb.subject_seq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							. . .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where cs.teacher_seq = pteacher_seq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and cs.cursubEnd &lt;= ptoday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and bs.signature is null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) loop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update tblBookSign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set signature = 'YES'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where book_seq = temp.book_seq;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end loop;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commit;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dbms_output.put_line('교재수불대장 서명 여부가 업데이트되었습니다.');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g22b976f8fa3_2_155"/>
          <p:cNvSpPr txBox="1"/>
          <p:nvPr/>
        </p:nvSpPr>
        <p:spPr>
          <a:xfrm>
            <a:off x="10699950" y="3833125"/>
            <a:ext cx="62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g22b976f8fa3_2_155"/>
          <p:cNvSpPr txBox="1"/>
          <p:nvPr/>
        </p:nvSpPr>
        <p:spPr>
          <a:xfrm>
            <a:off x="12221700" y="4840725"/>
            <a:ext cx="6576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procUpdate_bookSign_u(‘과목 번호’, '날짜 지정');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62" name="Google Shape;462;g22b976f8fa3_2_155"/>
          <p:cNvCxnSpPr/>
          <p:nvPr/>
        </p:nvCxnSpPr>
        <p:spPr>
          <a:xfrm flipH="1" rot="10800000">
            <a:off x="11868925" y="1586085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22b976f8fa3_2_262" title="제목 없는 동영상 - Clipchamp로 제작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8150"/>
            <a:ext cx="18288000" cy="9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bb03e8752_4_3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2bb03e8752_4_3"/>
          <p:cNvSpPr txBox="1"/>
          <p:nvPr/>
        </p:nvSpPr>
        <p:spPr>
          <a:xfrm>
            <a:off x="581238" y="2449800"/>
            <a:ext cx="7829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select 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s.subjectName as 과목명,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cs.cursubStart as "과목 시작일",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cs.cursubEnd as "과목 종료일",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bk.bookName as "교재명",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lt.lectureRoomnum || '호' as "강의실",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case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when cs.cursubEnd &lt; sysdate then '강의종료'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when cs.cursubStart &gt; sysdate then '강의예정'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else '강의중'  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end as "강의 여부"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4" name="Google Shape;474;g22bb03e8752_4_3"/>
          <p:cNvSpPr txBox="1"/>
          <p:nvPr/>
        </p:nvSpPr>
        <p:spPr>
          <a:xfrm>
            <a:off x="1796325" y="366525"/>
            <a:ext cx="163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특정 교사 강의 정보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5" name="Google Shape;475;g22bb03e8752_4_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2bb03e8752_4_3"/>
          <p:cNvSpPr txBox="1"/>
          <p:nvPr/>
        </p:nvSpPr>
        <p:spPr>
          <a:xfrm>
            <a:off x="8627313" y="3920950"/>
            <a:ext cx="9491100" cy="6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from tblCurSub cs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inner join tblSubject s on s.subject_seq = cs.subject_seq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inner join tblLecture lt on lt.curriculum_seq = cs.curriculum_seq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inner join tblSubBook sb on sb.subject_seq = s.subject_seq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inner join tblBook bk on bk.book_seq = sb.book_seq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inner join tblAvailSubject avs on avs.subject_seq = s.subject_seq and avs.teacher_seq = cs.teacher_seq    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where cs.teacher_seq = 1 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group by s.subjectName, cs.cursubStart, cs.cursubEnd, bk.bookName, lt.lectureRoomNum</a:t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order by curSubStart;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bb03e8752_4_46"/>
          <p:cNvSpPr/>
          <p:nvPr/>
        </p:nvSpPr>
        <p:spPr>
          <a:xfrm>
            <a:off x="27" y="2091706"/>
            <a:ext cx="18288000" cy="819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2bb03e8752_4_46"/>
          <p:cNvSpPr txBox="1"/>
          <p:nvPr/>
        </p:nvSpPr>
        <p:spPr>
          <a:xfrm>
            <a:off x="1796325" y="366525"/>
            <a:ext cx="163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특정 교사 강의 정보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3" name="Google Shape;483;g22bb03e8752_4_46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2bb03e8752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375" y="3317038"/>
            <a:ext cx="11689949" cy="57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2bb03e8752_4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250" y="3733801"/>
            <a:ext cx="3990400" cy="4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2bb03e8752_4_46"/>
          <p:cNvSpPr txBox="1"/>
          <p:nvPr/>
        </p:nvSpPr>
        <p:spPr>
          <a:xfrm>
            <a:off x="924251" y="4409441"/>
            <a:ext cx="3746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1번 교사</a:t>
            </a: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과거 진행한 과목, 현재 진행 중인 과목, 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앞으로 진행할 과목 정보 조회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b03e8752_4_10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2bb03e8752_4_10"/>
          <p:cNvSpPr txBox="1"/>
          <p:nvPr/>
        </p:nvSpPr>
        <p:spPr>
          <a:xfrm>
            <a:off x="17250" y="2178800"/>
            <a:ext cx="18288000" cy="7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procCurSubInfoR_h(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pCurSeq number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)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is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vscurrtName vwCurrInfo.curriculumName%type;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							. . .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cursor vcursor is select distinct vc.curriculumName, vs.subjectName, vs.cursubStart, vs.cursubEnd, vs.bookName,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							. . .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open vcursor; 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loop     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fetch vcursor into vscurrtName, vsubName, vcursubStart, vcursubEnd, vbookName, vteacherName;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exit when vcursor%notfound;         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dbms_output.put_line('</a:t>
            </a:r>
            <a:r>
              <a:rPr b="1" lang="en-US" sz="22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과정명: '||vscurrtName||' / 과목명: '||rpad(vsubName, 6)||' / 과목 시작일: '||cursubStart||'                  </a:t>
            </a:r>
            <a:br>
              <a:rPr b="1" lang="en-US" sz="22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b="1" lang="en-US" sz="22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/ 과목 종료일: '||vcursubEnd||' / 교재명: '||rpad(vbookName, 30)||' / 교사명: '||vteacherName</a:t>
            </a: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);        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end loop;       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close vcursor;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procCurSubInfoR_h;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93" name="Google Shape;493;g22bb03e8752_4_10"/>
          <p:cNvSpPr txBox="1"/>
          <p:nvPr/>
        </p:nvSpPr>
        <p:spPr>
          <a:xfrm>
            <a:off x="1796325" y="366525"/>
            <a:ext cx="163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57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- 특정 과정의 과목 정보 조회</a:t>
            </a:r>
            <a:endParaRPr sz="5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4" name="Google Shape;494;g22bb03e8752_4_10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b03e8752_4_66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2bb03e8752_4_66"/>
          <p:cNvSpPr txBox="1"/>
          <p:nvPr/>
        </p:nvSpPr>
        <p:spPr>
          <a:xfrm>
            <a:off x="1796325" y="366525"/>
            <a:ext cx="163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57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- 특정 과정의 과목 정보 조회</a:t>
            </a:r>
            <a:endParaRPr sz="5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1" name="Google Shape;501;g22bb03e8752_4_66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2bb03e8752_4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4163652"/>
            <a:ext cx="18288001" cy="9918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2bb03e8752_4_66"/>
          <p:cNvSpPr txBox="1"/>
          <p:nvPr/>
        </p:nvSpPr>
        <p:spPr>
          <a:xfrm>
            <a:off x="1411050" y="2543650"/>
            <a:ext cx="4437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procCurSubInfoR_h(9);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504" name="Google Shape;504;g22bb03e8752_4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525" y="2540100"/>
            <a:ext cx="11615925" cy="12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2bb03e8752_4_66"/>
          <p:cNvSpPr txBox="1"/>
          <p:nvPr/>
        </p:nvSpPr>
        <p:spPr>
          <a:xfrm>
            <a:off x="6448523" y="2540100"/>
            <a:ext cx="11414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9</a:t>
            </a:r>
            <a:r>
              <a:rPr lang="en-US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번 과정</a:t>
            </a: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의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과정명, 과목명, 과목 시작일 및 종료일, 교재명, 교사명 조회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g22bb03e8752_4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0" y="8373125"/>
            <a:ext cx="18288002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2bb03e8752_4_66"/>
          <p:cNvSpPr txBox="1"/>
          <p:nvPr/>
        </p:nvSpPr>
        <p:spPr>
          <a:xfrm>
            <a:off x="1411050" y="6737300"/>
            <a:ext cx="4437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procCurSubInfoR_h(38);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5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08" name="Google Shape;508;g22bb03e8752_4_66"/>
          <p:cNvSpPr txBox="1"/>
          <p:nvPr/>
        </p:nvSpPr>
        <p:spPr>
          <a:xfrm>
            <a:off x="6448523" y="6657550"/>
            <a:ext cx="11414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38</a:t>
            </a:r>
            <a:r>
              <a:rPr lang="en-US" sz="3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번 과정</a:t>
            </a: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의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Nanum Gothic"/>
                <a:ea typeface="Nanum Gothic"/>
                <a:cs typeface="Nanum Gothic"/>
                <a:sym typeface="Nanum Gothic"/>
              </a:rPr>
              <a:t>과정명, 과목명, 과목 시작일 및 종료일, 교재명, 교사명 조회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g22bb03e8752_4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325" y="6644500"/>
            <a:ext cx="11615925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bb03e8752_1_96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2bb03e8752_1_96"/>
          <p:cNvSpPr txBox="1"/>
          <p:nvPr/>
        </p:nvSpPr>
        <p:spPr>
          <a:xfrm>
            <a:off x="569250" y="2338500"/>
            <a:ext cx="17851800" cy="7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select distinct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curri.curriculumName as 과정명,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curri.curriculumStart as 시작일,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curri.curriculumend as 종료일,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lec.lectureroomnum as 강의실,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cer.certificatedetail as 수료및중도탈락여부,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case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when cer.certificatedetail = '졸업' or cer.certificatedetail = '수강중' then curri.curriculumend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when cer.certificatedetail = '중도탈락' then cer.certificatedate    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end as 수료및중도탈락날짜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from tblstudent st    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inner join tblselect s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on st.select_seq = s.select_seq  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</a:t>
            </a: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 . . </a:t>
            </a: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                    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where st.student_seq = 333;</a:t>
            </a:r>
            <a:endParaRPr b="1" sz="2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16" name="Google Shape;516;g22bb03e8752_1_96"/>
          <p:cNvSpPr txBox="1"/>
          <p:nvPr/>
        </p:nvSpPr>
        <p:spPr>
          <a:xfrm>
            <a:off x="1796325" y="366525"/>
            <a:ext cx="16072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교육생 수강 과정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7" name="Google Shape;517;g22bb03e8752_1_96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2bb03e8752_6_0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2bb03e8752_6_0"/>
          <p:cNvSpPr txBox="1"/>
          <p:nvPr/>
        </p:nvSpPr>
        <p:spPr>
          <a:xfrm>
            <a:off x="330000" y="3927050"/>
            <a:ext cx="89832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" name="Google Shape;524;g22bb03e8752_6_0"/>
          <p:cNvSpPr txBox="1"/>
          <p:nvPr/>
        </p:nvSpPr>
        <p:spPr>
          <a:xfrm>
            <a:off x="1796325" y="366525"/>
            <a:ext cx="16072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관리자 - 교육생 수강 과정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5" name="Google Shape;525;g22bb03e8752_6_0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2bb03e8752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73800"/>
            <a:ext cx="18288000" cy="10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2bb03e8752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34675"/>
            <a:ext cx="17942875" cy="103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2bb03e8752_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27062"/>
            <a:ext cx="17942885" cy="11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2bb03e8752_6_0"/>
          <p:cNvSpPr txBox="1"/>
          <p:nvPr/>
        </p:nvSpPr>
        <p:spPr>
          <a:xfrm>
            <a:off x="2081850" y="6221100"/>
            <a:ext cx="28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1956466" y="4897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 rot="10800000">
            <a:off x="0" y="5550825"/>
            <a:ext cx="18304500" cy="0"/>
          </a:xfrm>
          <a:prstGeom prst="straightConnector1">
            <a:avLst/>
          </a:prstGeom>
          <a:noFill/>
          <a:ln cap="flat" cmpd="sng" w="152400">
            <a:solidFill>
              <a:srgbClr val="3363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5"/>
          <p:cNvCxnSpPr/>
          <p:nvPr/>
        </p:nvCxnSpPr>
        <p:spPr>
          <a:xfrm>
            <a:off x="442275" y="3826350"/>
            <a:ext cx="10500" cy="16521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5"/>
          <p:cNvSpPr txBox="1"/>
          <p:nvPr/>
        </p:nvSpPr>
        <p:spPr>
          <a:xfrm>
            <a:off x="605225" y="3886125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3.03.28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605225" y="4593475"/>
            <a:ext cx="331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분석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 rot="10800000">
            <a:off x="1743375" y="5627050"/>
            <a:ext cx="4800" cy="19938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5"/>
          <p:cNvSpPr txBox="1"/>
          <p:nvPr/>
        </p:nvSpPr>
        <p:spPr>
          <a:xfrm>
            <a:off x="1956475" y="6355775"/>
            <a:ext cx="397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구조 정의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2" name="Google Shape;132;p5"/>
          <p:cNvCxnSpPr/>
          <p:nvPr/>
        </p:nvCxnSpPr>
        <p:spPr>
          <a:xfrm>
            <a:off x="4618538" y="4224475"/>
            <a:ext cx="3000" cy="12456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5"/>
          <p:cNvCxnSpPr/>
          <p:nvPr/>
        </p:nvCxnSpPr>
        <p:spPr>
          <a:xfrm flipH="1" rot="10800000">
            <a:off x="7230450" y="5635450"/>
            <a:ext cx="1200" cy="22395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5"/>
          <p:cNvSpPr txBox="1"/>
          <p:nvPr/>
        </p:nvSpPr>
        <p:spPr>
          <a:xfrm>
            <a:off x="8904298" y="4593475"/>
            <a:ext cx="561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SQL, 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오브젝트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4973900" y="4593475"/>
            <a:ext cx="156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발표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12605545" y="6355000"/>
            <a:ext cx="389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발표 준비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7" name="Google Shape;137;p5"/>
          <p:cNvCxnSpPr/>
          <p:nvPr/>
        </p:nvCxnSpPr>
        <p:spPr>
          <a:xfrm rot="10800000">
            <a:off x="12382550" y="5631575"/>
            <a:ext cx="9900" cy="14472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5"/>
          <p:cNvSpPr txBox="1"/>
          <p:nvPr/>
        </p:nvSpPr>
        <p:spPr>
          <a:xfrm>
            <a:off x="1956475" y="5631575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3.03.29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4758125" y="3886125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3.03.30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788525" y="4601925"/>
            <a:ext cx="331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정의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7518476" y="6355000"/>
            <a:ext cx="366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정의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518475" y="5630800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3.03.31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8911025" y="3886125"/>
            <a:ext cx="414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3.04.02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12596050" y="5630800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3.04.06</a:t>
            </a: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-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14973900" y="3886125"/>
            <a:ext cx="40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4000" u="none" cap="none" strike="noStrike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b="1" lang="en-US" sz="4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3.04.07</a:t>
            </a:r>
            <a:endParaRPr b="1" i="0" sz="4000" u="none" cap="none" strike="noStrike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6" name="Google Shape;146;p5"/>
          <p:cNvCxnSpPr/>
          <p:nvPr/>
        </p:nvCxnSpPr>
        <p:spPr>
          <a:xfrm flipH="1">
            <a:off x="8787300" y="3469075"/>
            <a:ext cx="20100" cy="20094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5"/>
          <p:cNvCxnSpPr/>
          <p:nvPr/>
        </p:nvCxnSpPr>
        <p:spPr>
          <a:xfrm>
            <a:off x="14821494" y="4038525"/>
            <a:ext cx="0" cy="1440000"/>
          </a:xfrm>
          <a:prstGeom prst="straightConnector1">
            <a:avLst/>
          </a:prstGeom>
          <a:noFill/>
          <a:ln cap="flat" cmpd="sng" w="76200">
            <a:solidFill>
              <a:srgbClr val="537FC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277925" y="200825"/>
            <a:ext cx="1611825" cy="15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bda00b208_1_25"/>
          <p:cNvSpPr/>
          <p:nvPr/>
        </p:nvSpPr>
        <p:spPr>
          <a:xfrm>
            <a:off x="0" y="199675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2bda00b208_1_25"/>
          <p:cNvSpPr txBox="1"/>
          <p:nvPr/>
        </p:nvSpPr>
        <p:spPr>
          <a:xfrm>
            <a:off x="1796325" y="366525"/>
            <a:ext cx="1649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58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교사 - </a:t>
            </a:r>
            <a:r>
              <a:rPr lang="en-US" sz="58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과목의 교육생 성적 조회</a:t>
            </a:r>
            <a:endParaRPr sz="5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6" name="Google Shape;536;g22bda00b208_1_2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2bda00b208_1_25"/>
          <p:cNvSpPr txBox="1"/>
          <p:nvPr/>
        </p:nvSpPr>
        <p:spPr>
          <a:xfrm>
            <a:off x="285175" y="2281475"/>
            <a:ext cx="882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538" name="Google Shape;538;g22bda00b208_1_25"/>
          <p:cNvCxnSpPr/>
          <p:nvPr/>
        </p:nvCxnSpPr>
        <p:spPr>
          <a:xfrm flipH="1" rot="10800000">
            <a:off x="9752247" y="1973357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g22bda00b208_1_25"/>
          <p:cNvSpPr txBox="1"/>
          <p:nvPr/>
        </p:nvSpPr>
        <p:spPr>
          <a:xfrm>
            <a:off x="502050" y="2281475"/>
            <a:ext cx="87783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procshowscore_w(psub in number)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v_sname tblsubject.subjectname%type;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v_name vwselectinfo.applicantname%type;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v_atscore tblscore.attscore%type;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v_pscore tblpracticaltest.practicalscore%type;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v_wscore tblwrittentest.writtenscore%type;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v_sum number;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				…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tsc.attscore, tpt.practicalscore, twt.writtenscore,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tsc.attscore+tpt.practicalscore+twt.writtenscore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fetch vcursor into v_sname, v_name, v_atscore, v_pscore, v_wscore, v_sum;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exit when vcursor%notfound;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dbms_output.put_line(v_sname||' '||v_name||' '||v_atscore||' '||v_pscore||' '||v_wscore||' '||v_sum);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end loop;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close vcursor;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procshowscore_w;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0" name="Google Shape;540;g22bda00b208_1_25"/>
          <p:cNvSpPr txBox="1"/>
          <p:nvPr/>
        </p:nvSpPr>
        <p:spPr>
          <a:xfrm>
            <a:off x="11805925" y="5386250"/>
            <a:ext cx="877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procshowscore_w(과목번호);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bda00b208_1_38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2bda00b208_1_38"/>
          <p:cNvSpPr txBox="1"/>
          <p:nvPr/>
        </p:nvSpPr>
        <p:spPr>
          <a:xfrm>
            <a:off x="330000" y="3927050"/>
            <a:ext cx="89832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7" name="Google Shape;547;g22bda00b208_1_38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2bda00b208_1_38"/>
          <p:cNvSpPr txBox="1"/>
          <p:nvPr/>
        </p:nvSpPr>
        <p:spPr>
          <a:xfrm>
            <a:off x="2081850" y="6221100"/>
            <a:ext cx="28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9" name="Google Shape;549;g22bda00b208_1_38"/>
          <p:cNvSpPr txBox="1"/>
          <p:nvPr/>
        </p:nvSpPr>
        <p:spPr>
          <a:xfrm>
            <a:off x="1796325" y="366525"/>
            <a:ext cx="1649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58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교사 - 특정 과목의 교육생 성적 조회</a:t>
            </a:r>
            <a:endParaRPr sz="5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g22bda00b208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314" y="2289500"/>
            <a:ext cx="5573350" cy="7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b976f8fa3_2_163"/>
          <p:cNvSpPr/>
          <p:nvPr/>
        </p:nvSpPr>
        <p:spPr>
          <a:xfrm>
            <a:off x="0" y="20339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2b976f8fa3_2_163"/>
          <p:cNvSpPr txBox="1"/>
          <p:nvPr/>
        </p:nvSpPr>
        <p:spPr>
          <a:xfrm>
            <a:off x="1796326" y="366525"/>
            <a:ext cx="14865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교사 - 교육생 출결 현황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7" name="Google Shape;557;g22b976f8fa3_2_16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2b976f8fa3_2_163"/>
          <p:cNvSpPr txBox="1"/>
          <p:nvPr/>
        </p:nvSpPr>
        <p:spPr>
          <a:xfrm>
            <a:off x="291725" y="2771000"/>
            <a:ext cx="87783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procshowattend_w(pcur in number, pstu in number)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is                                                                        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v_stuseq tblstudent.student_seq%type;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v_name vwselectinfo.applicantname%type;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vrowa tblattendance%rowtype;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vrowt tblabsent%rowtype;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vrows tblsubject%rowtype;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v_tname tblteacher.teachername%type;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					 		. . .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DBMS_OUTPUT.PUT_LINE(v_name || ' , ' || v_stuseq ||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				 	   </a:t>
            </a: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 . .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' , ' || vrowt.absent || ' , ' || vrows.subject_seq      </a:t>
            </a:r>
            <a:b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|| ' , ' || vrows.subjectname || ' , ' || v_tname);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end if;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end loop;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close vcursor;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procshowattend_w;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559" name="Google Shape;559;g22b976f8fa3_2_163"/>
          <p:cNvCxnSpPr/>
          <p:nvPr/>
        </p:nvCxnSpPr>
        <p:spPr>
          <a:xfrm flipH="1" rot="10800000">
            <a:off x="9536400" y="2039760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g22b976f8fa3_2_163"/>
          <p:cNvSpPr txBox="1"/>
          <p:nvPr/>
        </p:nvSpPr>
        <p:spPr>
          <a:xfrm>
            <a:off x="10711300" y="5357000"/>
            <a:ext cx="877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procshowattend_w(과목번호, 교육생번호);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22b976f8fa3_2_265" title="특정강사 과목 학생조회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3425"/>
            <a:ext cx="18288000" cy="97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b976f8fa3_2_211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1" name="Google Shape;571;g22b976f8fa3_2_211"/>
          <p:cNvSpPr txBox="1"/>
          <p:nvPr/>
        </p:nvSpPr>
        <p:spPr>
          <a:xfrm>
            <a:off x="409175" y="2207600"/>
            <a:ext cx="8073000" cy="8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trigger trgbestjava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after update on bfbestjava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for each row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if :new.attscore + :new.practicalscore + :new.writtenscore &lt;= 100 then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…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where applicantname = :new.applicantname;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end if;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elsif :new.attscore + :new.practicalscore + :new.writtenscore &gt; 100 then 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dbms_output.put_line('총점이 100점을 초과하였습니다. 다시 입력해주세요.');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if;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72" name="Google Shape;572;g22b976f8fa3_2_211"/>
          <p:cNvSpPr txBox="1"/>
          <p:nvPr/>
        </p:nvSpPr>
        <p:spPr>
          <a:xfrm>
            <a:off x="1796325" y="366525"/>
            <a:ext cx="1533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교사 - 교육생 성적 순위 입출력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3" name="Google Shape;573;g22b976f8fa3_2_211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2b976f8fa3_2_211"/>
          <p:cNvSpPr txBox="1"/>
          <p:nvPr/>
        </p:nvSpPr>
        <p:spPr>
          <a:xfrm>
            <a:off x="9729075" y="2108075"/>
            <a:ext cx="8073000" cy="8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update bfbestjava set writtenscore = -30 where applicantname = '배린손';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update bfbestjava set writtenscore = 100 where applicantname = '배린손';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update bfbestjava set writtenscore = 30 where applicantname = '배린손';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select subjectname as "과목명",applicantname as "학생이름",attscore as "출결점수",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practicalscore as "실기점수",writtenscore as "필기점수" ,attscore+practicalscore+writtenscore as "총점",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19191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dense_rank() over(order by attscore+practicalscore+writtenscore desc) as "순위" from afbestjava;</a:t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22b976f8fa3_2_268" title="성적입출력 순위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3250"/>
            <a:ext cx="18288000" cy="97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b976f8fa3_2_219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2b976f8fa3_2_219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교사 - 교육생 취업률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6" name="Google Shape;586;g22b976f8fa3_2_219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2b976f8fa3_2_219"/>
          <p:cNvSpPr txBox="1"/>
          <p:nvPr/>
        </p:nvSpPr>
        <p:spPr>
          <a:xfrm>
            <a:off x="285175" y="2281475"/>
            <a:ext cx="88245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procJobRate_j(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p_curriculum_seq in number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) 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is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v_employment_rate number;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</a:t>
            </a: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 . .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dbms_output.put_line('[' || p_curriculum_seq || ']번 과정의 취업률');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dbms_output.put_line('============================');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dbms_output.put_line(' 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dbms_output.put_line('취업률: ' || v_employment_rate || '%');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dbms_output.put_line(' 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dbms_output.put_line('============================');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procJobRate_j;</a:t>
            </a:r>
            <a:endParaRPr/>
          </a:p>
        </p:txBody>
      </p:sp>
      <p:sp>
        <p:nvSpPr>
          <p:cNvPr id="588" name="Google Shape;588;g22b976f8fa3_2_219"/>
          <p:cNvSpPr txBox="1"/>
          <p:nvPr/>
        </p:nvSpPr>
        <p:spPr>
          <a:xfrm>
            <a:off x="11203650" y="4923450"/>
            <a:ext cx="6298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procJobRate_j(3);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/>
          </a:p>
        </p:txBody>
      </p:sp>
      <p:cxnSp>
        <p:nvCxnSpPr>
          <p:cNvPr id="589" name="Google Shape;589;g22b976f8fa3_2_219"/>
          <p:cNvCxnSpPr/>
          <p:nvPr/>
        </p:nvCxnSpPr>
        <p:spPr>
          <a:xfrm flipH="1" rot="10800000">
            <a:off x="9117750" y="1897157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22b976f8fa3_2_277" title="2번시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7725"/>
            <a:ext cx="18288000" cy="95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2bb03e8752_1_85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2bb03e8752_1_85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교사 - 과정 평가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1" name="Google Shape;601;g22bb03e8752_1_8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2bb03e8752_1_85"/>
          <p:cNvSpPr txBox="1"/>
          <p:nvPr/>
        </p:nvSpPr>
        <p:spPr>
          <a:xfrm>
            <a:off x="285175" y="2281475"/>
            <a:ext cx="88245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procCurEval_j(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pteacher_seq number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) 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vstudent_seq tblcureval.student_seq%type;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vcurriculumname tblcurriculum.curriculumname%type;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vevalscore tblcureval.evalscore%type;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vevalcontent tblcureval.evalcontent%type;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</a:t>
            </a: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 . . </a:t>
            </a: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dbms_output.put_line('========================');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dbms_output.put_line('학생번호 : ' || vstudent_seq);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dbms_output.put_line('과정명: ' || vcurriculumname);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dbms_output.put_line('평가점수: ' || vevalscore);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dbms_output.put_line('평가내용: ' || ltrim(vevalcontent));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dbms_output.put_line('=======================');                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 procCurEval_j;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03" name="Google Shape;603;g22bb03e8752_1_85"/>
          <p:cNvSpPr txBox="1"/>
          <p:nvPr/>
        </p:nvSpPr>
        <p:spPr>
          <a:xfrm>
            <a:off x="10612925" y="5243650"/>
            <a:ext cx="629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  procCurEval_j(1);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604" name="Google Shape;604;g22bb03e8752_1_85"/>
          <p:cNvCxnSpPr/>
          <p:nvPr/>
        </p:nvCxnSpPr>
        <p:spPr>
          <a:xfrm flipH="1" rot="10800000">
            <a:off x="8914047" y="1897157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bb03e8752_1_114"/>
          <p:cNvSpPr/>
          <p:nvPr/>
        </p:nvSpPr>
        <p:spPr>
          <a:xfrm>
            <a:off x="0" y="19785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2bb03e8752_1_114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교사 - 과정 평가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1" name="Google Shape;611;g22bb03e8752_1_114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2bb03e8752_1_114"/>
          <p:cNvSpPr txBox="1"/>
          <p:nvPr/>
        </p:nvSpPr>
        <p:spPr>
          <a:xfrm>
            <a:off x="10103650" y="8590150"/>
            <a:ext cx="629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613" name="Google Shape;613;g22bb03e8752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63138"/>
            <a:ext cx="18288001" cy="75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b976f8da0_0_32"/>
          <p:cNvSpPr/>
          <p:nvPr/>
        </p:nvSpPr>
        <p:spPr>
          <a:xfrm>
            <a:off x="4007075" y="22002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2b976f8da0_0_32"/>
          <p:cNvSpPr txBox="1"/>
          <p:nvPr/>
        </p:nvSpPr>
        <p:spPr>
          <a:xfrm>
            <a:off x="540125" y="4450025"/>
            <a:ext cx="377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44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g22b976f8da0_0_32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</a:t>
            </a: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요 (DDL)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" name="Google Shape;156;g22b976f8da0_0_32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2b976f8da0_0_32"/>
          <p:cNvSpPr txBox="1"/>
          <p:nvPr/>
        </p:nvSpPr>
        <p:spPr>
          <a:xfrm>
            <a:off x="589015" y="2729612"/>
            <a:ext cx="370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g22b976f8da0_0_32"/>
          <p:cNvSpPr/>
          <p:nvPr/>
        </p:nvSpPr>
        <p:spPr>
          <a:xfrm>
            <a:off x="625175" y="220025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2b976f8da0_0_32"/>
          <p:cNvSpPr txBox="1"/>
          <p:nvPr/>
        </p:nvSpPr>
        <p:spPr>
          <a:xfrm>
            <a:off x="1438025" y="2573600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g22b976f8da0_0_32"/>
          <p:cNvSpPr txBox="1"/>
          <p:nvPr/>
        </p:nvSpPr>
        <p:spPr>
          <a:xfrm>
            <a:off x="4854450" y="2184105"/>
            <a:ext cx="772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tblBook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tbAdmin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tblTeacher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g22b976f8da0_0_32"/>
          <p:cNvSpPr txBox="1"/>
          <p:nvPr/>
        </p:nvSpPr>
        <p:spPr>
          <a:xfrm>
            <a:off x="8874132" y="2184105"/>
            <a:ext cx="4005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tblHr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tblMemberinfo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tblStudent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g22b976f8da0_0_32"/>
          <p:cNvSpPr/>
          <p:nvPr/>
        </p:nvSpPr>
        <p:spPr>
          <a:xfrm>
            <a:off x="625175" y="421230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2b976f8da0_0_32"/>
          <p:cNvSpPr/>
          <p:nvPr/>
        </p:nvSpPr>
        <p:spPr>
          <a:xfrm>
            <a:off x="625175" y="622437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2b976f8da0_0_32"/>
          <p:cNvSpPr/>
          <p:nvPr/>
        </p:nvSpPr>
        <p:spPr>
          <a:xfrm>
            <a:off x="625175" y="828352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2b976f8da0_0_32"/>
          <p:cNvSpPr/>
          <p:nvPr/>
        </p:nvSpPr>
        <p:spPr>
          <a:xfrm>
            <a:off x="4007075" y="421770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2b976f8da0_0_32"/>
          <p:cNvSpPr/>
          <p:nvPr/>
        </p:nvSpPr>
        <p:spPr>
          <a:xfrm>
            <a:off x="4007075" y="622437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2b976f8da0_0_32"/>
          <p:cNvSpPr/>
          <p:nvPr/>
        </p:nvSpPr>
        <p:spPr>
          <a:xfrm>
            <a:off x="4007075" y="82835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2b976f8da0_0_32"/>
          <p:cNvSpPr txBox="1"/>
          <p:nvPr/>
        </p:nvSpPr>
        <p:spPr>
          <a:xfrm>
            <a:off x="1475495" y="4510351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한효원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g22b976f8da0_0_32"/>
          <p:cNvSpPr txBox="1"/>
          <p:nvPr/>
        </p:nvSpPr>
        <p:spPr>
          <a:xfrm>
            <a:off x="1438025" y="660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김완진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g22b976f8da0_0_32"/>
          <p:cNvSpPr txBox="1"/>
          <p:nvPr/>
        </p:nvSpPr>
        <p:spPr>
          <a:xfrm>
            <a:off x="1455125" y="858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김재욱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g22b976f8da0_0_32"/>
          <p:cNvSpPr txBox="1"/>
          <p:nvPr/>
        </p:nvSpPr>
        <p:spPr>
          <a:xfrm>
            <a:off x="4690900" y="4532525"/>
            <a:ext cx="3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g22b976f8da0_0_32"/>
          <p:cNvSpPr txBox="1"/>
          <p:nvPr/>
        </p:nvSpPr>
        <p:spPr>
          <a:xfrm>
            <a:off x="4901540" y="4217705"/>
            <a:ext cx="370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tblCurEval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tblWrittenTest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tblPracticalTest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g22b976f8da0_0_32"/>
          <p:cNvSpPr txBox="1"/>
          <p:nvPr/>
        </p:nvSpPr>
        <p:spPr>
          <a:xfrm>
            <a:off x="8901905" y="4228680"/>
            <a:ext cx="3387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tblWrQuestion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tblPrQuestion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tblKua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g22b976f8da0_0_32"/>
          <p:cNvSpPr txBox="1"/>
          <p:nvPr/>
        </p:nvSpPr>
        <p:spPr>
          <a:xfrm>
            <a:off x="13217450" y="4202969"/>
            <a:ext cx="310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tblBookSign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g22b976f8da0_0_32"/>
          <p:cNvSpPr txBox="1"/>
          <p:nvPr/>
        </p:nvSpPr>
        <p:spPr>
          <a:xfrm>
            <a:off x="4921145" y="6232445"/>
            <a:ext cx="347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tblLecture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tblCurriculum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tblSubject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g22b976f8da0_0_32"/>
          <p:cNvSpPr txBox="1"/>
          <p:nvPr/>
        </p:nvSpPr>
        <p:spPr>
          <a:xfrm>
            <a:off x="8925440" y="6231565"/>
            <a:ext cx="434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tblAvailSubject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tblSubBook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tblCursub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g22b976f8da0_0_32"/>
          <p:cNvSpPr txBox="1"/>
          <p:nvPr/>
        </p:nvSpPr>
        <p:spPr>
          <a:xfrm>
            <a:off x="4884850" y="8236225"/>
            <a:ext cx="393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tblAttendance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tblAbsent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tblCertificate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g22b976f8da0_0_32"/>
          <p:cNvSpPr txBox="1"/>
          <p:nvPr/>
        </p:nvSpPr>
        <p:spPr>
          <a:xfrm>
            <a:off x="8956130" y="8248975"/>
            <a:ext cx="377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tblInterview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tblApplicant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tblSelect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g22b976f8da0_0_32"/>
          <p:cNvSpPr txBox="1"/>
          <p:nvPr/>
        </p:nvSpPr>
        <p:spPr>
          <a:xfrm>
            <a:off x="13198893" y="2187132"/>
            <a:ext cx="323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tblHoliday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0" name="Google Shape;180;g22b976f8da0_0_32"/>
          <p:cNvSpPr txBox="1"/>
          <p:nvPr/>
        </p:nvSpPr>
        <p:spPr>
          <a:xfrm>
            <a:off x="13291555" y="6221083"/>
            <a:ext cx="283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tblScore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b976f8fa3_2_227"/>
          <p:cNvSpPr/>
          <p:nvPr/>
        </p:nvSpPr>
        <p:spPr>
          <a:xfrm>
            <a:off x="0" y="1978400"/>
            <a:ext cx="183297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2b976f8fa3_2_227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교육생 - 개인정보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g22b976f8fa3_2_227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22b976f8fa3_2_227"/>
          <p:cNvSpPr txBox="1"/>
          <p:nvPr/>
        </p:nvSpPr>
        <p:spPr>
          <a:xfrm>
            <a:off x="310050" y="2607800"/>
            <a:ext cx="852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2b976f8fa3_2_227"/>
          <p:cNvSpPr txBox="1"/>
          <p:nvPr/>
        </p:nvSpPr>
        <p:spPr>
          <a:xfrm>
            <a:off x="8581175" y="3377300"/>
            <a:ext cx="70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23" name="Google Shape;623;g22b976f8fa3_2_227"/>
          <p:cNvSpPr txBox="1"/>
          <p:nvPr/>
        </p:nvSpPr>
        <p:spPr>
          <a:xfrm>
            <a:off x="10494275" y="5194125"/>
            <a:ext cx="858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procselectinfo_w(</a:t>
            </a: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'아이디'</a:t>
            </a: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, 비밀번호);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24" name="Google Shape;624;g22b976f8fa3_2_227"/>
          <p:cNvSpPr txBox="1"/>
          <p:nvPr/>
        </p:nvSpPr>
        <p:spPr>
          <a:xfrm>
            <a:off x="155700" y="2226325"/>
            <a:ext cx="89622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procselectinfo_w 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pid  in  varchar2,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ppw  in  varchar2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vrow vwstudentinfo_w%rowtype;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cursor vcursor 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select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vwstudentinfo_w.이름, vwstudentinfo_w.비밀번호,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vwstudentinfo_w.전화번호,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				…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dbms_output.put_line('과정시작날짜' ||'   '|| vrow.과정시작날짜);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dbms_output.put_line('과정종료날짜' ||'   '|| vrow.과정종료날짜);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end if;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close vcursor;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 procselectinfo_w;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625" name="Google Shape;625;g22b976f8fa3_2_227"/>
          <p:cNvCxnSpPr/>
          <p:nvPr/>
        </p:nvCxnSpPr>
        <p:spPr>
          <a:xfrm flipH="1" rot="10800000">
            <a:off x="8914047" y="1973357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22b976f8fa3_2_274" title="개인정보 조회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8675"/>
            <a:ext cx="18205400" cy="9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2b976f8fa3_2_235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교육생 - 로그인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6" name="Google Shape;636;g22b976f8fa3_2_235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22b976f8fa3_2_235"/>
          <p:cNvSpPr/>
          <p:nvPr/>
        </p:nvSpPr>
        <p:spPr>
          <a:xfrm>
            <a:off x="0" y="206315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2b976f8fa3_2_235"/>
          <p:cNvSpPr txBox="1"/>
          <p:nvPr/>
        </p:nvSpPr>
        <p:spPr>
          <a:xfrm>
            <a:off x="228150" y="2187775"/>
            <a:ext cx="88407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create or replace procedure procStudentLogin_j(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papplicantssn varchar2)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vcapplicantssn tblapplicant.applicantssn%type;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vcapplicantname tblapplicant.applicantname%type;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vcapplicanttel tblapplicant.applicanttel%type;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vccurriname tblcurriculum.curriculumname%type;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vccurristart tblcurriculum.curriculumstart%type;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vclec_seq tbllecture.lecture_seq%type;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                         dbms_output.put_line('========================')</a:t>
            </a: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;</a:t>
            </a: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               dbms_output.put_line('       마이페이지        ');                                                                          dbms_output.put_line( '이름 : ' || vcapplicantname);                                       dbms_output.put_line('주민번호: ' || vcapplicantssn);                                       dbms_output.put_line('전화번호 : ' || vcapplicanttel);                                       dbms_output.put_line('과정명 : ' || vccurriname);                                      dbms_output.put_line('과정시작일 : ' || vccurristart);                                      dbms_output.put_line('강의실번호 : ' || vclec_seq);                                       dbms_output.put_line('========================');                                                                      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                    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 procStudentLogin_j;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39" name="Google Shape;639;g22b976f8fa3_2_235"/>
          <p:cNvSpPr txBox="1"/>
          <p:nvPr/>
        </p:nvSpPr>
        <p:spPr>
          <a:xfrm>
            <a:off x="11366625" y="4888875"/>
            <a:ext cx="591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procStudentLogin_j('1448626');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640" name="Google Shape;640;g22b976f8fa3_2_235"/>
          <p:cNvCxnSpPr/>
          <p:nvPr/>
        </p:nvCxnSpPr>
        <p:spPr>
          <a:xfrm flipH="1" rot="10800000">
            <a:off x="9117750" y="2039760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22b976f8fa3_2_271" title="1번시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4050"/>
            <a:ext cx="18288000" cy="96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2b976f8fa3_2_243"/>
          <p:cNvSpPr/>
          <p:nvPr/>
        </p:nvSpPr>
        <p:spPr>
          <a:xfrm>
            <a:off x="-61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2b976f8fa3_2_243"/>
          <p:cNvSpPr txBox="1"/>
          <p:nvPr/>
        </p:nvSpPr>
        <p:spPr>
          <a:xfrm>
            <a:off x="782300" y="2659360"/>
            <a:ext cx="470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ANSI - SQL   /    PL/SQL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g22b976f8fa3_2_243"/>
          <p:cNvSpPr txBox="1"/>
          <p:nvPr/>
        </p:nvSpPr>
        <p:spPr>
          <a:xfrm>
            <a:off x="1796326" y="366525"/>
            <a:ext cx="1442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SQL </a:t>
            </a:r>
            <a:r>
              <a:rPr lang="en-US" sz="60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    교육생 - 입/퇴실 현황 조회</a:t>
            </a:r>
            <a:endParaRPr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3" name="Google Shape;653;g22b976f8fa3_2_243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22b976f8fa3_2_243"/>
          <p:cNvSpPr/>
          <p:nvPr/>
        </p:nvSpPr>
        <p:spPr>
          <a:xfrm>
            <a:off x="14600" y="1978400"/>
            <a:ext cx="18288000" cy="8308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655" name="Google Shape;655;g22b976f8fa3_2_243"/>
          <p:cNvCxnSpPr/>
          <p:nvPr/>
        </p:nvCxnSpPr>
        <p:spPr>
          <a:xfrm flipH="1" rot="10800000">
            <a:off x="9117750" y="2039760"/>
            <a:ext cx="52500" cy="8355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6" name="Google Shape;656;g22b976f8fa3_2_243"/>
          <p:cNvSpPr txBox="1"/>
          <p:nvPr/>
        </p:nvSpPr>
        <p:spPr>
          <a:xfrm>
            <a:off x="10494275" y="5194125"/>
            <a:ext cx="858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procAttendanceDay_j('23/01/12',721);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end;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2b976f8fa3_2_243"/>
          <p:cNvSpPr txBox="1"/>
          <p:nvPr/>
        </p:nvSpPr>
        <p:spPr>
          <a:xfrm>
            <a:off x="10043425" y="3151950"/>
            <a:ext cx="63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8" name="Google Shape;658;g22b976f8fa3_2_243"/>
          <p:cNvSpPr txBox="1"/>
          <p:nvPr/>
        </p:nvSpPr>
        <p:spPr>
          <a:xfrm>
            <a:off x="155700" y="2039750"/>
            <a:ext cx="89622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cr</a:t>
            </a: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eate or replace procedure procAttendanceDay_j(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pdate date,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pstudent_seq number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)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cursor vcursor is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begin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open vcursor;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    fetch vcursor into vattendancedate, vattendancechecktime, vattendanceouttime;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close vcursor;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dbms_output.put_line('========================');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dbms_output.put_line('날짜 : ' || vattendancedate);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dbms_output.put_line('입실시간: ' ||vattendancechecktime);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dbms_output.put_line('퇴실시간: ' ||vattendanceouttime);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dbms_output.put_line('=======================');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    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 Coding"/>
                <a:ea typeface="Nanum Gothic Coding"/>
                <a:cs typeface="Nanum Gothic Coding"/>
                <a:sym typeface="Nanum Gothic Coding"/>
              </a:rPr>
              <a:t>    end procAttendanceDay_j;</a:t>
            </a:r>
            <a:endParaRPr b="1" sz="24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5"/>
          <p:cNvSpPr txBox="1"/>
          <p:nvPr/>
        </p:nvSpPr>
        <p:spPr>
          <a:xfrm>
            <a:off x="3437225" y="3699600"/>
            <a:ext cx="1108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4" name="Google Shape;664;p15" title="3번시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5150"/>
            <a:ext cx="18288000" cy="98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2FB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"/>
          <p:cNvSpPr/>
          <p:nvPr/>
        </p:nvSpPr>
        <p:spPr>
          <a:xfrm>
            <a:off x="4537025" y="2172200"/>
            <a:ext cx="8869200" cy="6793200"/>
          </a:xfrm>
          <a:prstGeom prst="rect">
            <a:avLst/>
          </a:prstGeom>
          <a:solidFill>
            <a:srgbClr val="3363B4"/>
          </a:solidFill>
          <a:ln>
            <a:noFill/>
          </a:ln>
          <a:effectLst>
            <a:outerShdw blurRad="114300" rotWithShape="0" algn="bl" dir="13440000" dist="428625">
              <a:srgbClr val="537FCA">
                <a:alpha val="6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4"/>
          <p:cNvSpPr txBox="1"/>
          <p:nvPr/>
        </p:nvSpPr>
        <p:spPr>
          <a:xfrm>
            <a:off x="4608463" y="4351575"/>
            <a:ext cx="9142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감사합니다.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1" name="Google Shape;671;p14"/>
          <p:cNvSpPr txBox="1"/>
          <p:nvPr/>
        </p:nvSpPr>
        <p:spPr>
          <a:xfrm>
            <a:off x="4537025" y="7436000"/>
            <a:ext cx="886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3조 : 연진섭, 김완진, 김재욱, 한효원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bb03e8752_1_18"/>
          <p:cNvSpPr/>
          <p:nvPr/>
        </p:nvSpPr>
        <p:spPr>
          <a:xfrm>
            <a:off x="4007075" y="22002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g22bb03e8752_1_18"/>
          <p:cNvSpPr txBox="1"/>
          <p:nvPr/>
        </p:nvSpPr>
        <p:spPr>
          <a:xfrm>
            <a:off x="540125" y="4450025"/>
            <a:ext cx="377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44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g22bb03e8752_1_18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 (DML)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g22bb03e8752_1_18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2bb03e8752_1_18"/>
          <p:cNvSpPr txBox="1"/>
          <p:nvPr/>
        </p:nvSpPr>
        <p:spPr>
          <a:xfrm>
            <a:off x="589015" y="2729612"/>
            <a:ext cx="370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b="1" sz="3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g22bb03e8752_1_18"/>
          <p:cNvSpPr/>
          <p:nvPr/>
        </p:nvSpPr>
        <p:spPr>
          <a:xfrm>
            <a:off x="625175" y="220025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2bb03e8752_1_18"/>
          <p:cNvSpPr txBox="1"/>
          <p:nvPr/>
        </p:nvSpPr>
        <p:spPr>
          <a:xfrm>
            <a:off x="1438025" y="2573600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g22bb03e8752_1_18"/>
          <p:cNvSpPr/>
          <p:nvPr/>
        </p:nvSpPr>
        <p:spPr>
          <a:xfrm>
            <a:off x="625175" y="421230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2bb03e8752_1_18"/>
          <p:cNvSpPr/>
          <p:nvPr/>
        </p:nvSpPr>
        <p:spPr>
          <a:xfrm>
            <a:off x="625175" y="622437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2bb03e8752_1_18"/>
          <p:cNvSpPr/>
          <p:nvPr/>
        </p:nvSpPr>
        <p:spPr>
          <a:xfrm>
            <a:off x="625175" y="828352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2bb03e8752_1_18"/>
          <p:cNvSpPr/>
          <p:nvPr/>
        </p:nvSpPr>
        <p:spPr>
          <a:xfrm>
            <a:off x="4007075" y="421770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2bb03e8752_1_18"/>
          <p:cNvSpPr/>
          <p:nvPr/>
        </p:nvSpPr>
        <p:spPr>
          <a:xfrm>
            <a:off x="4007075" y="622437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2bb03e8752_1_18"/>
          <p:cNvSpPr/>
          <p:nvPr/>
        </p:nvSpPr>
        <p:spPr>
          <a:xfrm>
            <a:off x="4007075" y="82835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2bb03e8752_1_18"/>
          <p:cNvSpPr txBox="1"/>
          <p:nvPr/>
        </p:nvSpPr>
        <p:spPr>
          <a:xfrm>
            <a:off x="1475495" y="4510351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한효원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g22bb03e8752_1_18"/>
          <p:cNvSpPr txBox="1"/>
          <p:nvPr/>
        </p:nvSpPr>
        <p:spPr>
          <a:xfrm>
            <a:off x="1438025" y="660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김완진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g22bb03e8752_1_18"/>
          <p:cNvSpPr txBox="1"/>
          <p:nvPr/>
        </p:nvSpPr>
        <p:spPr>
          <a:xfrm>
            <a:off x="1455125" y="858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김재욱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g22bb03e8752_1_18"/>
          <p:cNvSpPr txBox="1"/>
          <p:nvPr/>
        </p:nvSpPr>
        <p:spPr>
          <a:xfrm>
            <a:off x="4690900" y="4532525"/>
            <a:ext cx="37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g22bb03e8752_1_18"/>
          <p:cNvSpPr txBox="1"/>
          <p:nvPr/>
        </p:nvSpPr>
        <p:spPr>
          <a:xfrm>
            <a:off x="4596740" y="4370105"/>
            <a:ext cx="3709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결석처리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출결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g22bb03e8752_1_18"/>
          <p:cNvSpPr txBox="1"/>
          <p:nvPr/>
        </p:nvSpPr>
        <p:spPr>
          <a:xfrm>
            <a:off x="4616350" y="6377656"/>
            <a:ext cx="3477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선발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신청인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g22bb03e8752_1_18"/>
          <p:cNvSpPr txBox="1"/>
          <p:nvPr/>
        </p:nvSpPr>
        <p:spPr>
          <a:xfrm>
            <a:off x="7858648" y="6376775"/>
            <a:ext cx="434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강의가능과목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과목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g22bb03e8752_1_18"/>
          <p:cNvSpPr txBox="1"/>
          <p:nvPr/>
        </p:nvSpPr>
        <p:spPr>
          <a:xfrm>
            <a:off x="4580050" y="8435950"/>
            <a:ext cx="3931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실기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필기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g22bb03e8752_1_18"/>
          <p:cNvSpPr txBox="1"/>
          <p:nvPr/>
        </p:nvSpPr>
        <p:spPr>
          <a:xfrm>
            <a:off x="7889325" y="8435950"/>
            <a:ext cx="377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교재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과목별 교재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g22bb03e8752_1_18"/>
          <p:cNvSpPr txBox="1"/>
          <p:nvPr/>
        </p:nvSpPr>
        <p:spPr>
          <a:xfrm>
            <a:off x="4607299" y="2336465"/>
            <a:ext cx="6261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교육생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g22bb03e8752_1_18"/>
          <p:cNvSpPr txBox="1"/>
          <p:nvPr/>
        </p:nvSpPr>
        <p:spPr>
          <a:xfrm>
            <a:off x="7872541" y="2226540"/>
            <a:ext cx="4072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g22bb03e8752_1_18"/>
          <p:cNvSpPr txBox="1"/>
          <p:nvPr/>
        </p:nvSpPr>
        <p:spPr>
          <a:xfrm>
            <a:off x="11456850" y="82835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g22bb03e8752_1_18"/>
          <p:cNvSpPr txBox="1"/>
          <p:nvPr/>
        </p:nvSpPr>
        <p:spPr>
          <a:xfrm>
            <a:off x="7829288" y="2317965"/>
            <a:ext cx="434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교사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국민취업제도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g22bb03e8752_1_18"/>
          <p:cNvSpPr txBox="1"/>
          <p:nvPr/>
        </p:nvSpPr>
        <p:spPr>
          <a:xfrm>
            <a:off x="7825450" y="4364700"/>
            <a:ext cx="3709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실기 문제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Nanum Gothic"/>
              <a:buChar char="-"/>
            </a:pPr>
            <a:r>
              <a:rPr b="1" lang="en-US" sz="3400">
                <a:latin typeface="Nanum Gothic"/>
                <a:ea typeface="Nanum Gothic"/>
                <a:cs typeface="Nanum Gothic"/>
                <a:sym typeface="Nanum Gothic"/>
              </a:rPr>
              <a:t>필기 문제</a:t>
            </a:r>
            <a:endParaRPr b="1" sz="3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g22bb03e8752_1_18"/>
          <p:cNvSpPr txBox="1"/>
          <p:nvPr/>
        </p:nvSpPr>
        <p:spPr>
          <a:xfrm>
            <a:off x="11464025" y="23553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 평가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멤버정보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g22bb03e8752_1_18"/>
          <p:cNvSpPr txBox="1"/>
          <p:nvPr/>
        </p:nvSpPr>
        <p:spPr>
          <a:xfrm>
            <a:off x="11530950" y="4364700"/>
            <a:ext cx="2851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g22bb03e8752_1_18"/>
          <p:cNvSpPr txBox="1"/>
          <p:nvPr/>
        </p:nvSpPr>
        <p:spPr>
          <a:xfrm>
            <a:off x="14562800" y="23480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수료 상태</a:t>
            </a:r>
            <a:endParaRPr sz="1800"/>
          </a:p>
        </p:txBody>
      </p:sp>
      <p:sp>
        <p:nvSpPr>
          <p:cNvPr id="215" name="Google Shape;215;g22bb03e8752_1_18"/>
          <p:cNvSpPr txBox="1"/>
          <p:nvPr/>
        </p:nvSpPr>
        <p:spPr>
          <a:xfrm>
            <a:off x="14558175" y="43701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교재 서명</a:t>
            </a:r>
            <a:endParaRPr sz="1800"/>
          </a:p>
        </p:txBody>
      </p:sp>
      <p:sp>
        <p:nvSpPr>
          <p:cNvPr id="216" name="Google Shape;216;g22bb03e8752_1_18"/>
          <p:cNvSpPr txBox="1"/>
          <p:nvPr/>
        </p:nvSpPr>
        <p:spPr>
          <a:xfrm>
            <a:off x="11536025" y="637677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면접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과정별 과목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g22bb03e8752_1_18"/>
          <p:cNvSpPr txBox="1"/>
          <p:nvPr/>
        </p:nvSpPr>
        <p:spPr>
          <a:xfrm>
            <a:off x="11535350" y="8435950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강의실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anum Gothic"/>
              <a:buChar char="-"/>
            </a:pPr>
            <a:r>
              <a:rPr b="1" lang="en-US" sz="3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공휴일</a:t>
            </a:r>
            <a:endParaRPr b="1" sz="3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b976f8da0_0_147"/>
          <p:cNvSpPr/>
          <p:nvPr/>
        </p:nvSpPr>
        <p:spPr>
          <a:xfrm>
            <a:off x="4007075" y="22002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2b976f8da0_0_147"/>
          <p:cNvSpPr txBox="1"/>
          <p:nvPr/>
        </p:nvSpPr>
        <p:spPr>
          <a:xfrm>
            <a:off x="540125" y="4450025"/>
            <a:ext cx="377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4400">
              <a:solidFill>
                <a:srgbClr val="19191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g22b976f8da0_0_147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 (업무쿼리)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5" name="Google Shape;225;g22b976f8da0_0_147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2b976f8da0_0_147"/>
          <p:cNvSpPr txBox="1"/>
          <p:nvPr/>
        </p:nvSpPr>
        <p:spPr>
          <a:xfrm>
            <a:off x="589015" y="2729612"/>
            <a:ext cx="370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g22b976f8da0_0_147"/>
          <p:cNvSpPr/>
          <p:nvPr/>
        </p:nvSpPr>
        <p:spPr>
          <a:xfrm>
            <a:off x="625175" y="220025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2b976f8da0_0_147"/>
          <p:cNvSpPr txBox="1"/>
          <p:nvPr/>
        </p:nvSpPr>
        <p:spPr>
          <a:xfrm>
            <a:off x="1438025" y="2573600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연진섭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g22b976f8da0_0_147"/>
          <p:cNvSpPr txBox="1"/>
          <p:nvPr/>
        </p:nvSpPr>
        <p:spPr>
          <a:xfrm>
            <a:off x="8689831" y="2142605"/>
            <a:ext cx="7727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교사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 평가 조회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과정별 취업률 조회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g22b976f8da0_0_147"/>
          <p:cNvSpPr txBox="1"/>
          <p:nvPr/>
        </p:nvSpPr>
        <p:spPr>
          <a:xfrm>
            <a:off x="13578387" y="2163061"/>
            <a:ext cx="400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교육생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성적조회</a:t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" name="Google Shape;231;g22b976f8da0_0_147"/>
          <p:cNvSpPr/>
          <p:nvPr/>
        </p:nvSpPr>
        <p:spPr>
          <a:xfrm>
            <a:off x="625175" y="4212302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2b976f8da0_0_147"/>
          <p:cNvSpPr/>
          <p:nvPr/>
        </p:nvSpPr>
        <p:spPr>
          <a:xfrm>
            <a:off x="625175" y="622437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2b976f8da0_0_147"/>
          <p:cNvSpPr/>
          <p:nvPr/>
        </p:nvSpPr>
        <p:spPr>
          <a:xfrm>
            <a:off x="625175" y="8283527"/>
            <a:ext cx="3387000" cy="15318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2b976f8da0_0_147"/>
          <p:cNvSpPr/>
          <p:nvPr/>
        </p:nvSpPr>
        <p:spPr>
          <a:xfrm>
            <a:off x="4007075" y="421770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2b976f8da0_0_147"/>
          <p:cNvSpPr/>
          <p:nvPr/>
        </p:nvSpPr>
        <p:spPr>
          <a:xfrm>
            <a:off x="4007075" y="622437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b976f8da0_0_147"/>
          <p:cNvSpPr/>
          <p:nvPr/>
        </p:nvSpPr>
        <p:spPr>
          <a:xfrm>
            <a:off x="4007075" y="8283525"/>
            <a:ext cx="13729800" cy="153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2b976f8da0_0_147"/>
          <p:cNvSpPr txBox="1"/>
          <p:nvPr/>
        </p:nvSpPr>
        <p:spPr>
          <a:xfrm>
            <a:off x="1475495" y="4510351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한효원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g22b976f8da0_0_147"/>
          <p:cNvSpPr txBox="1"/>
          <p:nvPr/>
        </p:nvSpPr>
        <p:spPr>
          <a:xfrm>
            <a:off x="1438025" y="660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김완진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g22b976f8da0_0_147"/>
          <p:cNvSpPr txBox="1"/>
          <p:nvPr/>
        </p:nvSpPr>
        <p:spPr>
          <a:xfrm>
            <a:off x="1455125" y="8585905"/>
            <a:ext cx="1977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김재욱</a:t>
            </a:r>
            <a:endParaRPr sz="3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g22b976f8da0_0_147"/>
          <p:cNvSpPr txBox="1"/>
          <p:nvPr/>
        </p:nvSpPr>
        <p:spPr>
          <a:xfrm>
            <a:off x="4690900" y="4532525"/>
            <a:ext cx="3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g22b976f8da0_0_147"/>
          <p:cNvSpPr txBox="1"/>
          <p:nvPr/>
        </p:nvSpPr>
        <p:spPr>
          <a:xfrm>
            <a:off x="4596740" y="4217705"/>
            <a:ext cx="370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관리자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기초 정보 관리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교사 계정 관리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g22b976f8da0_0_147"/>
          <p:cNvSpPr txBox="1"/>
          <p:nvPr/>
        </p:nvSpPr>
        <p:spPr>
          <a:xfrm>
            <a:off x="8696419" y="4581780"/>
            <a:ext cx="338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개설 과정 관리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개설 과목 관리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g22b976f8da0_0_147"/>
          <p:cNvSpPr txBox="1"/>
          <p:nvPr/>
        </p:nvSpPr>
        <p:spPr>
          <a:xfrm>
            <a:off x="4616345" y="6161825"/>
            <a:ext cx="347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교사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 평가조회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국취제 조회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강의 스케줄 조회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g22b976f8da0_0_147"/>
          <p:cNvSpPr txBox="1"/>
          <p:nvPr/>
        </p:nvSpPr>
        <p:spPr>
          <a:xfrm>
            <a:off x="8719954" y="6537585"/>
            <a:ext cx="43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성적 입출력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출결 관리 및 출결 조회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g22b976f8da0_0_147"/>
          <p:cNvSpPr txBox="1"/>
          <p:nvPr/>
        </p:nvSpPr>
        <p:spPr>
          <a:xfrm>
            <a:off x="4580050" y="8189390"/>
            <a:ext cx="393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관리자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시험 관리 및 조회  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출결 관리 및 조회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교육생 선발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g22b976f8da0_0_147"/>
          <p:cNvSpPr txBox="1"/>
          <p:nvPr/>
        </p:nvSpPr>
        <p:spPr>
          <a:xfrm>
            <a:off x="8750644" y="8554995"/>
            <a:ext cx="377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과정별 취업률</a:t>
            </a: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입력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과목별 교재관리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g22b976f8da0_0_147"/>
          <p:cNvSpPr txBox="1"/>
          <p:nvPr/>
        </p:nvSpPr>
        <p:spPr>
          <a:xfrm>
            <a:off x="10939523" y="4516502"/>
            <a:ext cx="323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g22b976f8da0_0_147"/>
          <p:cNvSpPr txBox="1"/>
          <p:nvPr/>
        </p:nvSpPr>
        <p:spPr>
          <a:xfrm>
            <a:off x="4624226" y="2149571"/>
            <a:ext cx="347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공통</a:t>
            </a:r>
            <a:endParaRPr sz="2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관리자 로그인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교사 로그인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교육생 로그인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g22b976f8da0_0_147"/>
          <p:cNvSpPr txBox="1"/>
          <p:nvPr/>
        </p:nvSpPr>
        <p:spPr>
          <a:xfrm>
            <a:off x="13679905" y="6164641"/>
            <a:ext cx="400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교육생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과정평가 등록</a:t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g22b976f8da0_0_147"/>
          <p:cNvSpPr txBox="1"/>
          <p:nvPr/>
        </p:nvSpPr>
        <p:spPr>
          <a:xfrm>
            <a:off x="13679905" y="8269511"/>
            <a:ext cx="400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교육생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국취제 등록</a:t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g22b976f8da0_0_147"/>
          <p:cNvSpPr txBox="1"/>
          <p:nvPr/>
        </p:nvSpPr>
        <p:spPr>
          <a:xfrm>
            <a:off x="13619292" y="4196151"/>
            <a:ext cx="400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교육생</a:t>
            </a:r>
            <a:endParaRPr sz="24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-"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출결조회</a:t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63B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bb03e8752_4_225"/>
          <p:cNvSpPr txBox="1"/>
          <p:nvPr/>
        </p:nvSpPr>
        <p:spPr>
          <a:xfrm>
            <a:off x="3093155" y="3035560"/>
            <a:ext cx="12101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요구분석</a:t>
            </a:r>
            <a:r>
              <a:rPr lang="en-US" sz="9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개요</a:t>
            </a:r>
            <a:endParaRPr sz="3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57" name="Google Shape;257;g22bb03e8752_4_225"/>
          <p:cNvGrpSpPr/>
          <p:nvPr/>
        </p:nvGrpSpPr>
        <p:grpSpPr>
          <a:xfrm>
            <a:off x="4102113" y="6703275"/>
            <a:ext cx="10083775" cy="1112449"/>
            <a:chOff x="-7" y="0"/>
            <a:chExt cx="4389212" cy="1483265"/>
          </a:xfrm>
        </p:grpSpPr>
        <p:sp>
          <p:nvSpPr>
            <p:cNvPr id="258" name="Google Shape;258;g22bb03e8752_4_225"/>
            <p:cNvSpPr/>
            <p:nvPr/>
          </p:nvSpPr>
          <p:spPr>
            <a:xfrm>
              <a:off x="-7" y="0"/>
              <a:ext cx="4389207" cy="1483265"/>
            </a:xfrm>
            <a:custGeom>
              <a:rect b="b" l="l" r="r" t="t"/>
              <a:pathLst>
                <a:path extrusionOk="0" h="1913890" w="7345953">
                  <a:moveTo>
                    <a:pt x="0" y="0"/>
                  </a:moveTo>
                  <a:lnTo>
                    <a:pt x="0" y="1913890"/>
                  </a:lnTo>
                  <a:lnTo>
                    <a:pt x="7345953" y="1913890"/>
                  </a:lnTo>
                  <a:lnTo>
                    <a:pt x="7345953" y="0"/>
                  </a:lnTo>
                  <a:lnTo>
                    <a:pt x="0" y="0"/>
                  </a:lnTo>
                  <a:close/>
                  <a:moveTo>
                    <a:pt x="728499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7284993" y="59690"/>
                  </a:lnTo>
                  <a:lnTo>
                    <a:pt x="7284993" y="1852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59" name="Google Shape;259;g22bb03e8752_4_225"/>
            <p:cNvSpPr txBox="1"/>
            <p:nvPr/>
          </p:nvSpPr>
          <p:spPr>
            <a:xfrm>
              <a:off x="41605" y="190433"/>
              <a:ext cx="43476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1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관리자, 교사, 교육생, 추가</a:t>
              </a:r>
              <a:endParaRPr b="1" sz="5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AFA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/>
          <p:nvPr/>
        </p:nvSpPr>
        <p:spPr>
          <a:xfrm>
            <a:off x="534550" y="3513675"/>
            <a:ext cx="3959700" cy="6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7"/>
          <p:cNvSpPr/>
          <p:nvPr/>
        </p:nvSpPr>
        <p:spPr>
          <a:xfrm>
            <a:off x="534551" y="2526800"/>
            <a:ext cx="3959700" cy="10059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"/>
          <p:cNvSpPr txBox="1"/>
          <p:nvPr/>
        </p:nvSpPr>
        <p:spPr>
          <a:xfrm>
            <a:off x="610750" y="4450025"/>
            <a:ext cx="37731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기초 정보 관리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관리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개설과정/과목 관리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출결 관리 및 조회</a:t>
            </a:r>
            <a:endParaRPr b="1" sz="44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1796316" y="366525"/>
            <a:ext cx="1300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요구분석</a:t>
            </a:r>
            <a:r>
              <a:rPr b="1" lang="en-US" sz="7500">
                <a:solidFill>
                  <a:srgbClr val="191919"/>
                </a:solidFill>
                <a:latin typeface="Nanum Gothic"/>
                <a:ea typeface="Nanum Gothic"/>
                <a:cs typeface="Nanum Gothic"/>
                <a:sym typeface="Nanum Gothic"/>
              </a:rPr>
              <a:t> 개요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8" name="Google Shape;268;p7"/>
          <p:cNvPicPr preferRelativeResize="0"/>
          <p:nvPr/>
        </p:nvPicPr>
        <p:blipFill rotWithShape="1">
          <a:blip r:embed="rId3">
            <a:alphaModFix/>
          </a:blip>
          <a:srcRect b="16277" l="14967" r="20127" t="22207"/>
          <a:stretch/>
        </p:blipFill>
        <p:spPr>
          <a:xfrm>
            <a:off x="117775" y="77625"/>
            <a:ext cx="1611825" cy="1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/>
          <p:nvPr/>
        </p:nvSpPr>
        <p:spPr>
          <a:xfrm>
            <a:off x="4952775" y="3513675"/>
            <a:ext cx="3959700" cy="6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4952776" y="2526800"/>
            <a:ext cx="3959700" cy="10059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"/>
          <p:cNvSpPr txBox="1"/>
          <p:nvPr/>
        </p:nvSpPr>
        <p:spPr>
          <a:xfrm>
            <a:off x="5104834" y="4450025"/>
            <a:ext cx="37731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평가 문제 관리</a:t>
            </a:r>
            <a:endParaRPr b="1" sz="30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강의 스케줄 조회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성적 입출력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출결 조회</a:t>
            </a:r>
            <a:endParaRPr b="1" sz="44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9377425" y="3513675"/>
            <a:ext cx="3959700" cy="6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"/>
          <p:cNvSpPr/>
          <p:nvPr/>
        </p:nvSpPr>
        <p:spPr>
          <a:xfrm>
            <a:off x="9377426" y="2526800"/>
            <a:ext cx="3959700" cy="10059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9529253" y="4450025"/>
            <a:ext cx="37731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성적 확인 및 조회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출결 조회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조회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시험 정보 조회</a:t>
            </a:r>
            <a:endParaRPr b="1" sz="44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13808500" y="3513675"/>
            <a:ext cx="3959700" cy="6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>
            <a:off x="13808501" y="2526800"/>
            <a:ext cx="3959700" cy="1005900"/>
          </a:xfrm>
          <a:prstGeom prst="rect">
            <a:avLst/>
          </a:prstGeom>
          <a:solidFill>
            <a:srgbClr val="3363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 txBox="1"/>
          <p:nvPr/>
        </p:nvSpPr>
        <p:spPr>
          <a:xfrm>
            <a:off x="659640" y="2729612"/>
            <a:ext cx="370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018540" y="2729612"/>
            <a:ext cx="370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교사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9413515" y="2729612"/>
            <a:ext cx="370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교육생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13781190" y="2729612"/>
            <a:ext cx="370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15531450" y="2526800"/>
            <a:ext cx="161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✔</a:t>
            </a:r>
            <a:endParaRPr b="1"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3933684" y="4450025"/>
            <a:ext cx="37731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면접 및 선발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교재 수령 관리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국민취업지원제도</a:t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33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⠂</a:t>
            </a:r>
            <a:r>
              <a:rPr b="1" lang="en-US" sz="3300">
                <a:solidFill>
                  <a:srgbClr val="272727"/>
                </a:solidFill>
                <a:latin typeface="Nanum Gothic"/>
                <a:ea typeface="Nanum Gothic"/>
                <a:cs typeface="Nanum Gothic"/>
                <a:sym typeface="Nanum Gothic"/>
              </a:rPr>
              <a:t>과정 평가</a:t>
            </a:r>
            <a:endParaRPr b="1" sz="4400">
              <a:solidFill>
                <a:srgbClr val="27272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